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6" r:id="rId1"/>
  </p:sldMasterIdLst>
  <p:sldIdLst>
    <p:sldId id="27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90" autoAdjust="0"/>
    <p:restoredTop sz="94660"/>
  </p:normalViewPr>
  <p:slideViewPr>
    <p:cSldViewPr>
      <p:cViewPr varScale="1">
        <p:scale>
          <a:sx n="57" d="100"/>
          <a:sy n="57" d="100"/>
        </p:scale>
        <p:origin x="-276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431" tIns="81715" rIns="163431" bIns="81715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130716" y="104763"/>
            <a:ext cx="18039263" cy="1005069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592599" y="4806527"/>
            <a:ext cx="12810490" cy="2403263"/>
          </a:xfrm>
        </p:spPr>
        <p:txBody>
          <a:bodyPr/>
          <a:lstStyle>
            <a:lvl1pPr marL="0" indent="0" algn="ctr">
              <a:buNone/>
              <a:defRPr sz="4600">
                <a:solidFill>
                  <a:schemeClr val="tx2"/>
                </a:solidFill>
              </a:defRPr>
            </a:lvl1pPr>
            <a:lvl2pPr marL="817154" indent="0" algn="ctr">
              <a:buNone/>
            </a:lvl2pPr>
            <a:lvl3pPr marL="1634307" indent="0" algn="ctr">
              <a:buNone/>
            </a:lvl3pPr>
            <a:lvl4pPr marL="2451461" indent="0" algn="ctr">
              <a:buNone/>
            </a:lvl4pPr>
            <a:lvl5pPr marL="3268614" indent="0" algn="ctr">
              <a:buNone/>
            </a:lvl5pPr>
            <a:lvl6pPr marL="4085768" indent="0" algn="ctr">
              <a:buNone/>
            </a:lvl6pPr>
            <a:lvl7pPr marL="4902921" indent="0" algn="ctr">
              <a:buNone/>
            </a:lvl7pPr>
            <a:lvl8pPr marL="5720075" indent="0" algn="ctr">
              <a:buNone/>
            </a:lvl8pPr>
            <a:lvl9pPr marL="6537228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25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5950" y="2176639"/>
            <a:ext cx="18055604" cy="229385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25950" y="2097667"/>
            <a:ext cx="18055604" cy="18109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25950" y="4470486"/>
            <a:ext cx="18055604" cy="16600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5035" y="2261684"/>
            <a:ext cx="16470630" cy="2207760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8008" y="412471"/>
            <a:ext cx="4026154" cy="878812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30070" y="412469"/>
            <a:ext cx="11132926" cy="878812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830070" y="2174381"/>
            <a:ext cx="15555595" cy="68664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431" tIns="81715" rIns="163431" bIns="81715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130716" y="104763"/>
            <a:ext cx="18039263" cy="1005069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5629" y="1430515"/>
            <a:ext cx="15555595" cy="2045635"/>
          </a:xfrm>
        </p:spPr>
        <p:txBody>
          <a:bodyPr anchor="b" anchorCtr="0"/>
          <a:lstStyle>
            <a:lvl1pPr algn="l">
              <a:buNone/>
              <a:defRPr sz="71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5629" y="3826626"/>
            <a:ext cx="15555595" cy="2009871"/>
          </a:xfrm>
        </p:spPr>
        <p:txBody>
          <a:bodyPr anchor="t" anchorCtr="0"/>
          <a:lstStyle>
            <a:lvl1pPr marL="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1311" y="9269730"/>
            <a:ext cx="8006556" cy="68664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138921" y="3569647"/>
            <a:ext cx="18039549" cy="13732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38389" y="3516549"/>
            <a:ext cx="18040081" cy="686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6708" y="3707892"/>
            <a:ext cx="18041762" cy="6866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2811" y="9324662"/>
            <a:ext cx="915035" cy="68664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830070" y="2174381"/>
            <a:ext cx="7503287" cy="68664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9874753" y="2174381"/>
            <a:ext cx="7503287" cy="686646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70" y="410080"/>
            <a:ext cx="15555595" cy="1716617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0070" y="2174381"/>
            <a:ext cx="7472786" cy="1144411"/>
          </a:xfrm>
          <a:noFill/>
          <a:ln w="12700" cap="sq" cmpd="sng" algn="ctr">
            <a:noFill/>
            <a:prstDash val="solid"/>
          </a:ln>
        </p:spPr>
        <p:txBody>
          <a:bodyPr lIns="163431" anchor="b" anchorCtr="0">
            <a:noAutofit/>
          </a:bodyPr>
          <a:lstStyle>
            <a:lvl1pPr marL="0" indent="0">
              <a:buNone/>
              <a:defRPr sz="43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912879" y="2174381"/>
            <a:ext cx="7472786" cy="1144411"/>
          </a:xfrm>
          <a:noFill/>
          <a:ln w="12700" cap="sq" cmpd="sng" algn="ctr">
            <a:noFill/>
            <a:prstDash val="solid"/>
          </a:ln>
        </p:spPr>
        <p:txBody>
          <a:bodyPr lIns="163431" anchor="b" anchorCtr="0">
            <a:noAutofit/>
          </a:bodyPr>
          <a:lstStyle>
            <a:lvl1pPr marL="0" indent="0">
              <a:buNone/>
              <a:defRPr sz="43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830070" y="3376013"/>
            <a:ext cx="7472786" cy="583649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9912879" y="3376013"/>
            <a:ext cx="7472786" cy="5836497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128105" y="104762"/>
            <a:ext cx="18039263" cy="10052507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70" y="410080"/>
            <a:ext cx="15555595" cy="1716617"/>
          </a:xfrm>
        </p:spPr>
        <p:txBody>
          <a:bodyPr anchor="b" anchorCtr="0"/>
          <a:lstStyle>
            <a:lvl1pPr algn="l">
              <a:buNone/>
              <a:defRPr sz="71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830070" y="2403263"/>
            <a:ext cx="3812646" cy="6752026"/>
          </a:xfrm>
        </p:spPr>
        <p:txBody>
          <a:bodyPr/>
          <a:lstStyle>
            <a:lvl1pPr marL="0" indent="0">
              <a:buNone/>
              <a:defRPr sz="3200"/>
            </a:lvl1pPr>
            <a:lvl2pPr>
              <a:buNone/>
              <a:defRPr sz="2100"/>
            </a:lvl2pPr>
            <a:lvl3pPr>
              <a:buNone/>
              <a:defRPr sz="18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5947727" y="2403263"/>
            <a:ext cx="11437938" cy="6752026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0070" y="7359900"/>
            <a:ext cx="14640560" cy="784399"/>
          </a:xfrm>
        </p:spPr>
        <p:txBody>
          <a:bodyPr anchor="ctr">
            <a:noAutofit/>
          </a:bodyPr>
          <a:lstStyle>
            <a:lvl1pPr algn="l">
              <a:buNone/>
              <a:defRPr sz="5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30070" y="8178822"/>
            <a:ext cx="14640560" cy="1029970"/>
          </a:xfrm>
        </p:spPr>
        <p:txBody>
          <a:bodyPr/>
          <a:lstStyle>
            <a:lvl1pPr marL="0" indent="0">
              <a:buFontTx/>
              <a:buNone/>
              <a:defRPr sz="29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30070" y="9269730"/>
            <a:ext cx="7777798" cy="68664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92811" y="9324662"/>
            <a:ext cx="915035" cy="68664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136709" y="7034006"/>
            <a:ext cx="18026190" cy="13732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37112" y="6984324"/>
            <a:ext cx="18025787" cy="68663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37116" y="7168676"/>
            <a:ext cx="18025783" cy="73301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6712" y="100137"/>
            <a:ext cx="18016249" cy="6880772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8300700" cy="102997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431" tIns="81715" rIns="163431" bIns="81715"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128105" y="104762"/>
            <a:ext cx="18039263" cy="10052507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63431" tIns="81715" rIns="163431" bIns="8171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830070" y="412465"/>
            <a:ext cx="15555595" cy="1716617"/>
          </a:xfrm>
          <a:prstGeom prst="rect">
            <a:avLst/>
          </a:prstGeom>
        </p:spPr>
        <p:txBody>
          <a:bodyPr lIns="163431" tIns="81715" rIns="163431" bIns="163431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830070" y="2174381"/>
            <a:ext cx="15555595" cy="6866467"/>
          </a:xfrm>
          <a:prstGeom prst="rect">
            <a:avLst/>
          </a:prstGeom>
        </p:spPr>
        <p:txBody>
          <a:bodyPr lIns="163431" tIns="81715" rIns="163431" bIns="81715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2352972" y="9298340"/>
            <a:ext cx="4956440" cy="715257"/>
          </a:xfrm>
          <a:prstGeom prst="rect">
            <a:avLst/>
          </a:prstGeom>
        </p:spPr>
        <p:txBody>
          <a:bodyPr lIns="163431" tIns="81715" rIns="163431" bIns="81715" anchor="ctr" anchorCtr="0"/>
          <a:lstStyle>
            <a:lvl1pPr algn="r" eaLnBrk="1" latinLnBrk="0" hangingPunct="1">
              <a:defRPr kumimoji="0" sz="25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830070" y="9269730"/>
            <a:ext cx="7930303" cy="686647"/>
          </a:xfrm>
          <a:prstGeom prst="rect">
            <a:avLst/>
          </a:prstGeom>
        </p:spPr>
        <p:txBody>
          <a:bodyPr lIns="163431" tIns="81715" rIns="163431" bIns="81715" anchor="ctr" anchorCtr="0"/>
          <a:lstStyle>
            <a:lvl1pPr eaLnBrk="1" latinLnBrk="0" hangingPunct="1">
              <a:defRPr kumimoji="0" sz="25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292811" y="9326950"/>
            <a:ext cx="915035" cy="686647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25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rtl="0" eaLnBrk="1" latinLnBrk="0" hangingPunct="1">
        <a:spcBef>
          <a:spcPct val="0"/>
        </a:spcBef>
        <a:buNone/>
        <a:defRPr kumimoji="0" sz="71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90292" indent="-490292" algn="l" rtl="0" eaLnBrk="1" latinLnBrk="0" hangingPunct="1">
        <a:spcBef>
          <a:spcPts val="1037"/>
        </a:spcBef>
        <a:buClr>
          <a:schemeClr val="accent1"/>
        </a:buClr>
        <a:buSzPct val="85000"/>
        <a:buFont typeface="Wingdings 2"/>
        <a:buChar char="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980584" indent="-408577" algn="l" rtl="0" eaLnBrk="1" latinLnBrk="0" hangingPunct="1">
        <a:spcBef>
          <a:spcPts val="661"/>
        </a:spcBef>
        <a:buClr>
          <a:schemeClr val="accent2"/>
        </a:buClr>
        <a:buSzPct val="85000"/>
        <a:buFont typeface="Wingdings 2"/>
        <a:buChar char="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1470876" indent="-408577" algn="l" rtl="0" eaLnBrk="1" latinLnBrk="0" hangingPunct="1">
        <a:spcBef>
          <a:spcPts val="661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169" indent="-408577" algn="l" rtl="0" eaLnBrk="1" latinLnBrk="0" hangingPunct="1">
        <a:spcBef>
          <a:spcPts val="661"/>
        </a:spcBef>
        <a:buClr>
          <a:schemeClr val="accent3"/>
        </a:buClr>
        <a:buSzPct val="80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451461" indent="-408577" algn="l" rtl="0" eaLnBrk="1" latinLnBrk="0" hangingPunct="1">
        <a:spcBef>
          <a:spcPts val="661"/>
        </a:spcBef>
        <a:buClr>
          <a:schemeClr val="accent3"/>
        </a:buClr>
        <a:buFontTx/>
        <a:buChar char="o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2941753" indent="-408577" algn="l" rtl="0" eaLnBrk="1" latinLnBrk="0" hangingPunct="1">
        <a:spcBef>
          <a:spcPts val="661"/>
        </a:spcBef>
        <a:buClr>
          <a:schemeClr val="accent3"/>
        </a:buClr>
        <a:buChar char="•"/>
        <a:defRPr kumimoji="0" sz="3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432045" indent="-408577" algn="l" rtl="0" eaLnBrk="1" latinLnBrk="0" hangingPunct="1">
        <a:spcBef>
          <a:spcPts val="661"/>
        </a:spcBef>
        <a:buClr>
          <a:schemeClr val="accent2"/>
        </a:buClr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337" indent="-408577" algn="l" rtl="0" eaLnBrk="1" latinLnBrk="0" hangingPunct="1">
        <a:spcBef>
          <a:spcPts val="661"/>
        </a:spcBef>
        <a:buClr>
          <a:schemeClr val="accent1">
            <a:tint val="60000"/>
          </a:schemeClr>
        </a:buClr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4412629" indent="-408577" algn="l" rtl="0" eaLnBrk="1" latinLnBrk="0" hangingPunct="1">
        <a:spcBef>
          <a:spcPts val="661"/>
        </a:spcBef>
        <a:buClr>
          <a:schemeClr val="accent2">
            <a:tint val="60000"/>
          </a:schemeClr>
        </a:buClr>
        <a:buChar char="•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71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430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5146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861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576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90292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200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722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 txBox="1">
            <a:spLocks/>
          </p:cNvSpPr>
          <p:nvPr/>
        </p:nvSpPr>
        <p:spPr>
          <a:xfrm>
            <a:off x="4959350" y="3778250"/>
            <a:ext cx="8001000" cy="495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COURSE NAME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Data science fundamentals program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TITLE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coronavairus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tweet sentiment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SUBMITTED TO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Anna University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\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Naan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Mudhalvan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\ IBM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YEAR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: 3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rd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year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BRANCH\DEPARTMENT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B.E. Mechanical Engineering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SEMESTER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6</a:t>
            </a:r>
            <a:r>
              <a:rPr kumimoji="0" lang="en-US" sz="24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th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37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Wingdings" pitchFamily="2" charset="2"/>
              <a:buChar char="Ø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rPr>
              <a:t>PROJECT SUBMITTED BY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:NETHAJI.E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577850"/>
            <a:ext cx="34290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425450"/>
            <a:ext cx="3048000" cy="266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E1990F5-E2C3-6B00-9C8A-9EE0BC4BFF8C}"/>
              </a:ext>
            </a:extLst>
          </p:cNvPr>
          <p:cNvSpPr txBox="1"/>
          <p:nvPr/>
        </p:nvSpPr>
        <p:spPr>
          <a:xfrm>
            <a:off x="3656416" y="280678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118" t="17099" r="9841" b="11537"/>
          <a:stretch/>
        </p:blipFill>
        <p:spPr>
          <a:xfrm>
            <a:off x="12122150" y="0"/>
            <a:ext cx="28956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1614" y="1535024"/>
            <a:ext cx="75336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14" dirty="0">
                <a:latin typeface="Cambria"/>
                <a:cs typeface="Cambria"/>
              </a:rPr>
              <a:t>Engagement</a:t>
            </a:r>
            <a:r>
              <a:rPr sz="5400" spc="-165" dirty="0">
                <a:latin typeface="Cambria"/>
                <a:cs typeface="Cambria"/>
              </a:rPr>
              <a:t> </a:t>
            </a:r>
            <a:r>
              <a:rPr sz="5400" spc="-65" dirty="0">
                <a:latin typeface="Cambria"/>
                <a:cs typeface="Cambria"/>
              </a:rPr>
              <a:t>and</a:t>
            </a:r>
            <a:r>
              <a:rPr sz="5400" spc="-160" dirty="0">
                <a:latin typeface="Cambria"/>
                <a:cs typeface="Cambria"/>
              </a:rPr>
              <a:t> </a:t>
            </a:r>
            <a:r>
              <a:rPr sz="5400" spc="-65" dirty="0">
                <a:latin typeface="Cambria"/>
                <a:cs typeface="Cambria"/>
              </a:rPr>
              <a:t>Inﬂuence</a:t>
            </a:r>
            <a:endParaRPr sz="540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8384540" marR="5080">
              <a:lnSpc>
                <a:spcPct val="101699"/>
              </a:lnSpc>
              <a:spcBef>
                <a:spcPts val="50"/>
              </a:spcBef>
            </a:pPr>
            <a:r>
              <a:rPr spc="185" dirty="0"/>
              <a:t>W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-35" dirty="0"/>
              <a:t>a</a:t>
            </a:r>
            <a:r>
              <a:rPr spc="-20" dirty="0"/>
              <a:t>l</a:t>
            </a:r>
            <a:r>
              <a:rPr spc="-165" dirty="0"/>
              <a:t>y</a:t>
            </a:r>
            <a:r>
              <a:rPr spc="-65" dirty="0"/>
              <a:t>z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165" dirty="0"/>
              <a:t>g</a:t>
            </a:r>
            <a:r>
              <a:rPr spc="-35" dirty="0"/>
              <a:t>a</a:t>
            </a:r>
            <a:r>
              <a:rPr spc="165" dirty="0"/>
              <a:t>g</a:t>
            </a:r>
            <a:r>
              <a:rPr spc="20" dirty="0"/>
              <a:t>e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5" dirty="0"/>
              <a:t>t</a:t>
            </a:r>
            <a:r>
              <a:rPr spc="-250" dirty="0"/>
              <a:t> </a:t>
            </a:r>
            <a:r>
              <a:rPr spc="-20" dirty="0"/>
              <a:t>l</a:t>
            </a:r>
            <a:r>
              <a:rPr spc="-5" dirty="0"/>
              <a:t>e</a:t>
            </a:r>
            <a:r>
              <a:rPr spc="-180" dirty="0"/>
              <a:t>v</a:t>
            </a:r>
            <a:r>
              <a:rPr spc="20" dirty="0"/>
              <a:t>e</a:t>
            </a:r>
            <a:r>
              <a:rPr spc="-20" dirty="0"/>
              <a:t>l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05" dirty="0"/>
              <a:t>d  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50" dirty="0"/>
              <a:t>ﬂ</a:t>
            </a:r>
            <a:r>
              <a:rPr spc="105" dirty="0"/>
              <a:t>u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90" dirty="0"/>
              <a:t>c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145" dirty="0"/>
              <a:t>d</a:t>
            </a:r>
            <a:r>
              <a:rPr spc="-20" dirty="0"/>
              <a:t>i</a:t>
            </a:r>
            <a:r>
              <a:rPr spc="-30" dirty="0"/>
              <a:t>f</a:t>
            </a:r>
            <a:r>
              <a:rPr spc="-60" dirty="0"/>
              <a:t>f</a:t>
            </a:r>
            <a:r>
              <a:rPr spc="20" dirty="0"/>
              <a:t>e</a:t>
            </a:r>
            <a:r>
              <a:rPr spc="-110" dirty="0"/>
              <a:t>r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5" dirty="0"/>
              <a:t>t</a:t>
            </a:r>
            <a:r>
              <a:rPr spc="-250" dirty="0"/>
              <a:t> </a:t>
            </a:r>
            <a:r>
              <a:rPr spc="5" dirty="0"/>
              <a:t>t</a:t>
            </a:r>
            <a:r>
              <a:rPr spc="-140" dirty="0"/>
              <a:t>y</a:t>
            </a:r>
            <a:r>
              <a:rPr spc="145" dirty="0"/>
              <a:t>p</a:t>
            </a:r>
            <a:r>
              <a:rPr spc="20" dirty="0"/>
              <a:t>e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-5" dirty="0"/>
              <a:t>C</a:t>
            </a:r>
            <a:r>
              <a:rPr spc="50" dirty="0"/>
              <a:t>o</a:t>
            </a:r>
            <a:r>
              <a:rPr spc="-110" dirty="0"/>
              <a:t>r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60" dirty="0"/>
              <a:t>a</a:t>
            </a:r>
            <a:r>
              <a:rPr spc="-140" dirty="0"/>
              <a:t>v</a:t>
            </a:r>
            <a:r>
              <a:rPr spc="-20" dirty="0"/>
              <a:t>i</a:t>
            </a:r>
            <a:r>
              <a:rPr spc="-75" dirty="0"/>
              <a:t>r</a:t>
            </a:r>
            <a:r>
              <a:rPr spc="105" dirty="0"/>
              <a:t>u</a:t>
            </a:r>
            <a:r>
              <a:rPr spc="-70" dirty="0"/>
              <a:t>s  </a:t>
            </a:r>
            <a:r>
              <a:rPr spc="5" dirty="0"/>
              <a:t>t</a:t>
            </a:r>
            <a:r>
              <a:rPr spc="125" dirty="0"/>
              <a:t>w</a:t>
            </a:r>
            <a:r>
              <a:rPr spc="20" dirty="0"/>
              <a:t>ee</a:t>
            </a:r>
            <a:r>
              <a:rPr spc="30" dirty="0"/>
              <a:t>t</a:t>
            </a:r>
            <a:r>
              <a:rPr spc="-95" dirty="0"/>
              <a:t>s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14" dirty="0"/>
              <a:t>h</a:t>
            </a:r>
            <a:r>
              <a:rPr spc="-20" dirty="0"/>
              <a:t>i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90" dirty="0"/>
              <a:t>c</a:t>
            </a:r>
            <a:r>
              <a:rPr spc="-20" dirty="0"/>
              <a:t>l</a:t>
            </a:r>
            <a:r>
              <a:rPr spc="105" dirty="0"/>
              <a:t>u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20" dirty="0"/>
              <a:t>e</a:t>
            </a:r>
            <a:r>
              <a:rPr spc="-190" dirty="0"/>
              <a:t>x</a:t>
            </a:r>
            <a:r>
              <a:rPr spc="-35" dirty="0"/>
              <a:t>a</a:t>
            </a:r>
            <a:r>
              <a:rPr spc="240" dirty="0"/>
              <a:t>m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110" dirty="0"/>
              <a:t>r</a:t>
            </a:r>
            <a:r>
              <a:rPr spc="-20" dirty="0"/>
              <a:t>e</a:t>
            </a:r>
            <a:r>
              <a:rPr spc="-35" dirty="0"/>
              <a:t>a</a:t>
            </a:r>
            <a:r>
              <a:rPr spc="90" dirty="0"/>
              <a:t>c</a:t>
            </a:r>
            <a:r>
              <a:rPr spc="114" dirty="0"/>
              <a:t>h</a:t>
            </a:r>
            <a:r>
              <a:rPr spc="-409" dirty="0"/>
              <a:t>,  </a:t>
            </a:r>
            <a:r>
              <a:rPr spc="-140" dirty="0"/>
              <a:t>v</a:t>
            </a:r>
            <a:r>
              <a:rPr spc="-20" dirty="0"/>
              <a:t>i</a:t>
            </a:r>
            <a:r>
              <a:rPr spc="-200" dirty="0"/>
              <a:t>r</a:t>
            </a:r>
            <a:r>
              <a:rPr spc="-35" dirty="0"/>
              <a:t>a</a:t>
            </a:r>
            <a:r>
              <a:rPr spc="-20" dirty="0"/>
              <a:t>li</a:t>
            </a:r>
            <a:r>
              <a:rPr spc="5" dirty="0"/>
              <a:t>t</a:t>
            </a:r>
            <a:r>
              <a:rPr spc="-229" dirty="0"/>
              <a:t>y</a:t>
            </a:r>
            <a:r>
              <a:rPr spc="-420" dirty="0"/>
              <a:t>,</a:t>
            </a:r>
            <a:r>
              <a:rPr spc="-245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-20" dirty="0"/>
              <a:t>i</a:t>
            </a:r>
            <a:r>
              <a:rPr spc="240" dirty="0"/>
              <a:t>m</a:t>
            </a:r>
            <a:r>
              <a:rPr spc="140" dirty="0"/>
              <a:t>p</a:t>
            </a:r>
            <a:r>
              <a:rPr spc="-35" dirty="0"/>
              <a:t>a</a:t>
            </a:r>
            <a:r>
              <a:rPr spc="130" dirty="0"/>
              <a:t>c</a:t>
            </a:r>
            <a:r>
              <a:rPr spc="35" dirty="0"/>
              <a:t>t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-35" dirty="0"/>
              <a:t>f</a:t>
            </a:r>
            <a:r>
              <a:rPr spc="-250" dirty="0"/>
              <a:t> </a:t>
            </a:r>
            <a:r>
              <a:rPr spc="145" dirty="0"/>
              <a:t>p</a:t>
            </a:r>
            <a:r>
              <a:rPr spc="50" dirty="0"/>
              <a:t>o</a:t>
            </a:r>
            <a:r>
              <a:rPr spc="-95" dirty="0"/>
              <a:t>s</a:t>
            </a:r>
            <a:r>
              <a:rPr spc="-20" dirty="0"/>
              <a:t>i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-180" dirty="0"/>
              <a:t>v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05" dirty="0"/>
              <a:t>d  </a:t>
            </a:r>
            <a:r>
              <a:rPr spc="114" dirty="0"/>
              <a:t>n</a:t>
            </a:r>
            <a:r>
              <a:rPr spc="20" dirty="0"/>
              <a:t>e</a:t>
            </a:r>
            <a:r>
              <a:rPr spc="165" dirty="0"/>
              <a:t>g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-180" dirty="0"/>
              <a:t>v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95" dirty="0"/>
              <a:t>s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0" dirty="0"/>
              <a:t>t</a:t>
            </a:r>
            <a:r>
              <a:rPr spc="-95" dirty="0"/>
              <a:t>s</a:t>
            </a:r>
            <a:r>
              <a:rPr spc="-420" dirty="0"/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108"/>
            <a:ext cx="7204709" cy="7168515"/>
            <a:chOff x="11096307" y="3131108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108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12747" y="3429749"/>
            <a:ext cx="7207884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responded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various </a:t>
            </a:r>
            <a:r>
              <a:rPr sz="2750" spc="5" dirty="0">
                <a:solidFill>
                  <a:srgbClr val="332C2C"/>
                </a:solidFill>
                <a:latin typeface="Verdana"/>
                <a:cs typeface="Verdana"/>
              </a:rPr>
              <a:t>interventions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14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7553" y="1492123"/>
            <a:ext cx="7481570" cy="688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50" spc="-15" dirty="0">
                <a:latin typeface="Cambria"/>
                <a:cs typeface="Cambria"/>
              </a:rPr>
              <a:t>Public</a:t>
            </a:r>
            <a:r>
              <a:rPr sz="4350" spc="-130" dirty="0">
                <a:latin typeface="Cambria"/>
                <a:cs typeface="Cambria"/>
              </a:rPr>
              <a:t> </a:t>
            </a:r>
            <a:r>
              <a:rPr sz="4350" spc="-114" dirty="0">
                <a:latin typeface="Cambria"/>
                <a:cs typeface="Cambria"/>
              </a:rPr>
              <a:t>Response</a:t>
            </a:r>
            <a:r>
              <a:rPr sz="4350" spc="-130" dirty="0">
                <a:latin typeface="Cambria"/>
                <a:cs typeface="Cambria"/>
              </a:rPr>
              <a:t> </a:t>
            </a:r>
            <a:r>
              <a:rPr sz="4350" spc="-80" dirty="0">
                <a:latin typeface="Cambria"/>
                <a:cs typeface="Cambria"/>
              </a:rPr>
              <a:t>t</a:t>
            </a:r>
            <a:r>
              <a:rPr sz="4350" spc="-114" dirty="0">
                <a:latin typeface="Cambria"/>
                <a:cs typeface="Cambria"/>
              </a:rPr>
              <a:t>o</a:t>
            </a:r>
            <a:r>
              <a:rPr sz="4350" spc="-135" dirty="0">
                <a:latin typeface="Cambria"/>
                <a:cs typeface="Cambria"/>
              </a:rPr>
              <a:t> </a:t>
            </a:r>
            <a:r>
              <a:rPr sz="4350" spc="-90" dirty="0">
                <a:latin typeface="Cambria"/>
                <a:cs typeface="Cambria"/>
              </a:rPr>
              <a:t>Interventions</a:t>
            </a:r>
            <a:endParaRPr sz="4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0"/>
            <a:ext cx="18300700" cy="10295890"/>
            <a:chOff x="-12500" y="3900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0"/>
              <a:ext cx="7993176" cy="102774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0043" y="1515974"/>
            <a:ext cx="6238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0" dirty="0">
                <a:latin typeface="Cambria"/>
                <a:cs typeface="Cambria"/>
              </a:rPr>
              <a:t>Future</a:t>
            </a:r>
            <a:r>
              <a:rPr sz="6000" spc="-220" dirty="0">
                <a:latin typeface="Cambria"/>
                <a:cs typeface="Cambria"/>
              </a:rPr>
              <a:t> </a:t>
            </a:r>
            <a:r>
              <a:rPr sz="6000" spc="-80" dirty="0">
                <a:latin typeface="Cambria"/>
                <a:cs typeface="Cambria"/>
              </a:rPr>
              <a:t>Implications</a:t>
            </a:r>
            <a:endParaRPr sz="6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17300" y="3420110"/>
            <a:ext cx="7231380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175" dirty="0">
                <a:solidFill>
                  <a:srgbClr val="332C2C"/>
                </a:solidFill>
                <a:latin typeface="Verdana"/>
                <a:cs typeface="Verdana"/>
              </a:rPr>
              <a:t>-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m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7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6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09" dirty="0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6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3558" y="1563599"/>
            <a:ext cx="7441565" cy="5854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50" spc="-65" dirty="0">
                <a:latin typeface="Cambria"/>
                <a:cs typeface="Cambria"/>
              </a:rPr>
              <a:t>Recommendations</a:t>
            </a:r>
            <a:r>
              <a:rPr sz="3650" spc="-125" dirty="0">
                <a:latin typeface="Cambria"/>
                <a:cs typeface="Cambria"/>
              </a:rPr>
              <a:t> </a:t>
            </a:r>
            <a:r>
              <a:rPr sz="3650" spc="-55" dirty="0">
                <a:latin typeface="Cambria"/>
                <a:cs typeface="Cambria"/>
              </a:rPr>
              <a:t>for</a:t>
            </a:r>
            <a:r>
              <a:rPr sz="3650" spc="-125" dirty="0">
                <a:latin typeface="Cambria"/>
                <a:cs typeface="Cambria"/>
              </a:rPr>
              <a:t> </a:t>
            </a:r>
            <a:r>
              <a:rPr sz="3650" spc="-30" dirty="0">
                <a:latin typeface="Cambria"/>
                <a:cs typeface="Cambria"/>
              </a:rPr>
              <a:t>Communication</a:t>
            </a:r>
            <a:endParaRPr sz="3650">
              <a:latin typeface="Cambria"/>
              <a:cs typeface="Cambri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384540" marR="5080">
              <a:lnSpc>
                <a:spcPct val="101400"/>
              </a:lnSpc>
              <a:spcBef>
                <a:spcPts val="60"/>
              </a:spcBef>
            </a:pPr>
            <a:r>
              <a:rPr spc="185" dirty="0"/>
              <a:t>B</a:t>
            </a:r>
            <a:r>
              <a:rPr spc="-35" dirty="0"/>
              <a:t>a</a:t>
            </a:r>
            <a:r>
              <a:rPr spc="-95" dirty="0"/>
              <a:t>s</a:t>
            </a:r>
            <a:r>
              <a:rPr spc="20" dirty="0"/>
              <a:t>e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05" dirty="0"/>
              <a:t>u</a:t>
            </a:r>
            <a:r>
              <a:rPr spc="-70" dirty="0"/>
              <a:t>r</a:t>
            </a:r>
            <a:r>
              <a:rPr spc="-250" dirty="0"/>
              <a:t> </a:t>
            </a:r>
            <a:r>
              <a:rPr spc="-50" dirty="0"/>
              <a:t>ﬁ</a:t>
            </a:r>
            <a:r>
              <a:rPr spc="114" dirty="0"/>
              <a:t>n</a:t>
            </a:r>
            <a:r>
              <a:rPr spc="145" dirty="0"/>
              <a:t>d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65" dirty="0"/>
              <a:t>g</a:t>
            </a:r>
            <a:r>
              <a:rPr spc="-95" dirty="0"/>
              <a:t>s</a:t>
            </a:r>
            <a:r>
              <a:rPr spc="-420" dirty="0"/>
              <a:t>,</a:t>
            </a:r>
            <a:r>
              <a:rPr spc="-250" dirty="0"/>
              <a:t> </a:t>
            </a:r>
            <a:r>
              <a:rPr spc="125" dirty="0"/>
              <a:t>w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145" dirty="0"/>
              <a:t>p</a:t>
            </a:r>
            <a:r>
              <a:rPr spc="-110" dirty="0"/>
              <a:t>r</a:t>
            </a:r>
            <a:r>
              <a:rPr spc="10" dirty="0"/>
              <a:t>o</a:t>
            </a:r>
            <a:r>
              <a:rPr spc="-140" dirty="0"/>
              <a:t>v</a:t>
            </a:r>
            <a:r>
              <a:rPr spc="-20" dirty="0"/>
              <a:t>i</a:t>
            </a:r>
            <a:r>
              <a:rPr spc="145" dirty="0"/>
              <a:t>d</a:t>
            </a:r>
            <a:r>
              <a:rPr spc="15" dirty="0"/>
              <a:t>e  </a:t>
            </a:r>
            <a:r>
              <a:rPr spc="-110" dirty="0"/>
              <a:t>r</a:t>
            </a:r>
            <a:r>
              <a:rPr spc="20" dirty="0"/>
              <a:t>e</a:t>
            </a:r>
            <a:r>
              <a:rPr spc="85" dirty="0"/>
              <a:t>c</a:t>
            </a:r>
            <a:r>
              <a:rPr spc="50" dirty="0"/>
              <a:t>o</a:t>
            </a:r>
            <a:r>
              <a:rPr spc="240" dirty="0"/>
              <a:t>mm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145" dirty="0"/>
              <a:t>d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60" dirty="0"/>
              <a:t>f</a:t>
            </a:r>
            <a:r>
              <a:rPr spc="50" dirty="0"/>
              <a:t>o</a:t>
            </a:r>
            <a:r>
              <a:rPr spc="-70" dirty="0"/>
              <a:t>r</a:t>
            </a:r>
            <a:r>
              <a:rPr spc="-250" dirty="0"/>
              <a:t> </a:t>
            </a:r>
            <a:r>
              <a:rPr spc="85" dirty="0"/>
              <a:t>c</a:t>
            </a:r>
            <a:r>
              <a:rPr spc="50" dirty="0"/>
              <a:t>o</a:t>
            </a:r>
            <a:r>
              <a:rPr spc="240" dirty="0"/>
              <a:t>mm</a:t>
            </a:r>
            <a:r>
              <a:rPr spc="105" dirty="0"/>
              <a:t>u</a:t>
            </a:r>
            <a:r>
              <a:rPr spc="114" dirty="0"/>
              <a:t>n</a:t>
            </a:r>
            <a:r>
              <a:rPr spc="-20" dirty="0"/>
              <a:t>i</a:t>
            </a:r>
            <a:r>
              <a:rPr spc="110" dirty="0"/>
              <a:t>c</a:t>
            </a:r>
            <a:r>
              <a:rPr spc="-35" dirty="0"/>
              <a:t>a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85" dirty="0"/>
              <a:t>n  </a:t>
            </a:r>
            <a:r>
              <a:rPr spc="-95" dirty="0"/>
              <a:t>s</a:t>
            </a:r>
            <a:r>
              <a:rPr spc="30" dirty="0"/>
              <a:t>t</a:t>
            </a:r>
            <a:r>
              <a:rPr spc="-200" dirty="0"/>
              <a:t>r</a:t>
            </a:r>
            <a:r>
              <a:rPr spc="-35" dirty="0"/>
              <a:t>a</a:t>
            </a:r>
            <a:r>
              <a:rPr spc="-20" dirty="0"/>
              <a:t>t</a:t>
            </a:r>
            <a:r>
              <a:rPr spc="20" dirty="0"/>
              <a:t>e</a:t>
            </a:r>
            <a:r>
              <a:rPr spc="165" dirty="0"/>
              <a:t>g</a:t>
            </a:r>
            <a:r>
              <a:rPr spc="-20" dirty="0"/>
              <a:t>i</a:t>
            </a:r>
            <a:r>
              <a:rPr spc="20" dirty="0"/>
              <a:t>e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145" dirty="0"/>
              <a:t>d</a:t>
            </a:r>
            <a:r>
              <a:rPr spc="105" dirty="0"/>
              <a:t>u</a:t>
            </a:r>
            <a:r>
              <a:rPr spc="-95" dirty="0"/>
              <a:t>r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145" dirty="0"/>
              <a:t>p</a:t>
            </a:r>
            <a:r>
              <a:rPr spc="105" dirty="0"/>
              <a:t>u</a:t>
            </a:r>
            <a:r>
              <a:rPr spc="145" dirty="0"/>
              <a:t>b</a:t>
            </a:r>
            <a:r>
              <a:rPr spc="-20" dirty="0"/>
              <a:t>li</a:t>
            </a:r>
            <a:r>
              <a:rPr spc="114" dirty="0"/>
              <a:t>c</a:t>
            </a:r>
            <a:r>
              <a:rPr spc="-250" dirty="0"/>
              <a:t> </a:t>
            </a:r>
            <a:r>
              <a:rPr spc="114" dirty="0"/>
              <a:t>h</a:t>
            </a:r>
            <a:r>
              <a:rPr spc="-20" dirty="0"/>
              <a:t>e</a:t>
            </a:r>
            <a:r>
              <a:rPr spc="-35" dirty="0"/>
              <a:t>a</a:t>
            </a:r>
            <a:r>
              <a:rPr spc="-10" dirty="0"/>
              <a:t>l</a:t>
            </a:r>
            <a:r>
              <a:rPr spc="30" dirty="0"/>
              <a:t>t</a:t>
            </a:r>
            <a:r>
              <a:rPr spc="120" dirty="0"/>
              <a:t>h</a:t>
            </a:r>
            <a:r>
              <a:rPr spc="-250" dirty="0"/>
              <a:t> </a:t>
            </a:r>
            <a:r>
              <a:rPr spc="110" dirty="0"/>
              <a:t>c</a:t>
            </a:r>
            <a:r>
              <a:rPr spc="-95" dirty="0"/>
              <a:t>r</a:t>
            </a:r>
            <a:r>
              <a:rPr spc="-20" dirty="0"/>
              <a:t>i</a:t>
            </a:r>
            <a:r>
              <a:rPr spc="-95" dirty="0"/>
              <a:t>s</a:t>
            </a:r>
            <a:r>
              <a:rPr spc="20" dirty="0"/>
              <a:t>e</a:t>
            </a:r>
            <a:r>
              <a:rPr spc="-95" dirty="0"/>
              <a:t>s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14" dirty="0"/>
              <a:t>h</a:t>
            </a:r>
            <a:r>
              <a:rPr spc="-20" dirty="0"/>
              <a:t>i</a:t>
            </a:r>
            <a:r>
              <a:rPr spc="-70" dirty="0"/>
              <a:t>s  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90" dirty="0"/>
              <a:t>c</a:t>
            </a:r>
            <a:r>
              <a:rPr spc="-20" dirty="0"/>
              <a:t>l</a:t>
            </a:r>
            <a:r>
              <a:rPr spc="105" dirty="0"/>
              <a:t>u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165" dirty="0"/>
              <a:t>g</a:t>
            </a:r>
            <a:r>
              <a:rPr spc="105" dirty="0"/>
              <a:t>u</a:t>
            </a:r>
            <a:r>
              <a:rPr spc="-20" dirty="0"/>
              <a:t>i</a:t>
            </a:r>
            <a:r>
              <a:rPr spc="145" dirty="0"/>
              <a:t>d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90" dirty="0"/>
              <a:t>c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45" dirty="0"/>
              <a:t>dd</a:t>
            </a:r>
            <a:r>
              <a:rPr spc="-110" dirty="0"/>
              <a:t>r</a:t>
            </a:r>
            <a:r>
              <a:rPr spc="20" dirty="0"/>
              <a:t>e</a:t>
            </a:r>
            <a:r>
              <a:rPr spc="-95" dirty="0"/>
              <a:t>ss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20" dirty="0"/>
              <a:t>g  </a:t>
            </a:r>
            <a:r>
              <a:rPr spc="50" dirty="0"/>
              <a:t>emotional</a:t>
            </a:r>
            <a:r>
              <a:rPr spc="-250" dirty="0"/>
              <a:t> </a:t>
            </a:r>
            <a:r>
              <a:rPr spc="35" dirty="0"/>
              <a:t>concerns</a:t>
            </a:r>
            <a:r>
              <a:rPr spc="-250" dirty="0"/>
              <a:t> </a:t>
            </a:r>
            <a:r>
              <a:rPr spc="80" dirty="0"/>
              <a:t>and</a:t>
            </a:r>
            <a:r>
              <a:rPr spc="-250" dirty="0"/>
              <a:t> </a:t>
            </a:r>
            <a:r>
              <a:rPr spc="55" dirty="0"/>
              <a:t>shaping</a:t>
            </a:r>
            <a:r>
              <a:rPr spc="-250" dirty="0"/>
              <a:t> </a:t>
            </a:r>
            <a:r>
              <a:rPr spc="-10" dirty="0"/>
              <a:t>positive </a:t>
            </a:r>
            <a:r>
              <a:rPr spc="-5" dirty="0"/>
              <a:t> </a:t>
            </a:r>
            <a:r>
              <a:rPr spc="-85" dirty="0"/>
              <a:t>narratives.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3"/>
            <a:ext cx="18288000" cy="10277475"/>
            <a:chOff x="0" y="9993"/>
            <a:chExt cx="18288000" cy="1027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615249" y="3414852"/>
            <a:ext cx="7455534" cy="25698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60"/>
              </a:spcBef>
            </a:pP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5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4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7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2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ee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s  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 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8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inform 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targeted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interventions,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improve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mm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nh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b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  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well-being.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85340" y="1429588"/>
            <a:ext cx="35756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5" dirty="0">
                <a:latin typeface="Cambria"/>
                <a:cs typeface="Cambria"/>
              </a:rPr>
              <a:t>Conclusion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88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50" y="0"/>
                </a:moveTo>
                <a:lnTo>
                  <a:pt x="2907962" y="8920"/>
                </a:lnTo>
                <a:lnTo>
                  <a:pt x="2858388" y="21372"/>
                </a:lnTo>
                <a:lnTo>
                  <a:pt x="2809639" y="34776"/>
                </a:lnTo>
                <a:lnTo>
                  <a:pt x="2761698" y="49113"/>
                </a:lnTo>
                <a:lnTo>
                  <a:pt x="2714546" y="64362"/>
                </a:lnTo>
                <a:lnTo>
                  <a:pt x="2668165" y="80502"/>
                </a:lnTo>
                <a:lnTo>
                  <a:pt x="2622539" y="97512"/>
                </a:lnTo>
                <a:lnTo>
                  <a:pt x="2577648" y="115372"/>
                </a:lnTo>
                <a:lnTo>
                  <a:pt x="2533475" y="134061"/>
                </a:lnTo>
                <a:lnTo>
                  <a:pt x="2490001" y="153558"/>
                </a:lnTo>
                <a:lnTo>
                  <a:pt x="2447209" y="173843"/>
                </a:lnTo>
                <a:lnTo>
                  <a:pt x="2405082" y="194894"/>
                </a:lnTo>
                <a:lnTo>
                  <a:pt x="2363600" y="216692"/>
                </a:lnTo>
                <a:lnTo>
                  <a:pt x="2322746" y="239215"/>
                </a:lnTo>
                <a:lnTo>
                  <a:pt x="2282503" y="262442"/>
                </a:lnTo>
                <a:lnTo>
                  <a:pt x="2242851" y="286353"/>
                </a:lnTo>
                <a:lnTo>
                  <a:pt x="2203774" y="310928"/>
                </a:lnTo>
                <a:lnTo>
                  <a:pt x="2165253" y="336144"/>
                </a:lnTo>
                <a:lnTo>
                  <a:pt x="2127270" y="361983"/>
                </a:lnTo>
                <a:lnTo>
                  <a:pt x="2089808" y="388422"/>
                </a:lnTo>
                <a:lnTo>
                  <a:pt x="2052848" y="415442"/>
                </a:lnTo>
                <a:lnTo>
                  <a:pt x="2016372" y="443021"/>
                </a:lnTo>
                <a:lnTo>
                  <a:pt x="1980363" y="471139"/>
                </a:lnTo>
                <a:lnTo>
                  <a:pt x="1944803" y="499776"/>
                </a:lnTo>
                <a:lnTo>
                  <a:pt x="1909673" y="528909"/>
                </a:lnTo>
                <a:lnTo>
                  <a:pt x="1874956" y="558519"/>
                </a:lnTo>
                <a:lnTo>
                  <a:pt x="1840634" y="588585"/>
                </a:lnTo>
                <a:lnTo>
                  <a:pt x="1806688" y="619087"/>
                </a:lnTo>
                <a:lnTo>
                  <a:pt x="1773102" y="650002"/>
                </a:lnTo>
                <a:lnTo>
                  <a:pt x="1739856" y="681312"/>
                </a:lnTo>
                <a:lnTo>
                  <a:pt x="1706933" y="712995"/>
                </a:lnTo>
                <a:lnTo>
                  <a:pt x="1674316" y="745029"/>
                </a:lnTo>
                <a:lnTo>
                  <a:pt x="1641985" y="777396"/>
                </a:lnTo>
                <a:lnTo>
                  <a:pt x="1609924" y="810073"/>
                </a:lnTo>
                <a:lnTo>
                  <a:pt x="1578113" y="843040"/>
                </a:lnTo>
                <a:lnTo>
                  <a:pt x="1546536" y="876277"/>
                </a:lnTo>
                <a:lnTo>
                  <a:pt x="1515175" y="909763"/>
                </a:lnTo>
                <a:lnTo>
                  <a:pt x="1484011" y="943476"/>
                </a:lnTo>
                <a:lnTo>
                  <a:pt x="1453026" y="977397"/>
                </a:lnTo>
                <a:lnTo>
                  <a:pt x="1422202" y="1011504"/>
                </a:lnTo>
                <a:lnTo>
                  <a:pt x="1391523" y="1045777"/>
                </a:lnTo>
                <a:lnTo>
                  <a:pt x="1360969" y="1080195"/>
                </a:lnTo>
                <a:lnTo>
                  <a:pt x="1330522" y="1114738"/>
                </a:lnTo>
                <a:lnTo>
                  <a:pt x="1300165" y="1149384"/>
                </a:lnTo>
                <a:lnTo>
                  <a:pt x="1269880" y="1184113"/>
                </a:lnTo>
                <a:lnTo>
                  <a:pt x="1239649" y="1218904"/>
                </a:lnTo>
                <a:lnTo>
                  <a:pt x="1209454" y="1253737"/>
                </a:lnTo>
                <a:lnTo>
                  <a:pt x="1179276" y="1288590"/>
                </a:lnTo>
                <a:lnTo>
                  <a:pt x="1149093" y="1323443"/>
                </a:lnTo>
                <a:lnTo>
                  <a:pt x="1118891" y="1358276"/>
                </a:lnTo>
                <a:lnTo>
                  <a:pt x="1088654" y="1393067"/>
                </a:lnTo>
                <a:lnTo>
                  <a:pt x="1058363" y="1427796"/>
                </a:lnTo>
                <a:lnTo>
                  <a:pt x="1028001" y="1462442"/>
                </a:lnTo>
                <a:lnTo>
                  <a:pt x="997549" y="1496984"/>
                </a:lnTo>
                <a:lnTo>
                  <a:pt x="966990" y="1531403"/>
                </a:lnTo>
                <a:lnTo>
                  <a:pt x="936305" y="1565676"/>
                </a:lnTo>
                <a:lnTo>
                  <a:pt x="905477" y="1599783"/>
                </a:lnTo>
                <a:lnTo>
                  <a:pt x="874488" y="1633704"/>
                </a:lnTo>
                <a:lnTo>
                  <a:pt x="843320" y="1667417"/>
                </a:lnTo>
                <a:lnTo>
                  <a:pt x="811954" y="1700903"/>
                </a:lnTo>
                <a:lnTo>
                  <a:pt x="780373" y="1734139"/>
                </a:lnTo>
                <a:lnTo>
                  <a:pt x="748560" y="1767107"/>
                </a:lnTo>
                <a:lnTo>
                  <a:pt x="716495" y="1799784"/>
                </a:lnTo>
                <a:lnTo>
                  <a:pt x="684161" y="1832151"/>
                </a:lnTo>
                <a:lnTo>
                  <a:pt x="651541" y="1864186"/>
                </a:lnTo>
                <a:lnTo>
                  <a:pt x="618615" y="1895868"/>
                </a:lnTo>
                <a:lnTo>
                  <a:pt x="585367" y="1927178"/>
                </a:lnTo>
                <a:lnTo>
                  <a:pt x="551779" y="1958094"/>
                </a:lnTo>
                <a:lnTo>
                  <a:pt x="517831" y="1988595"/>
                </a:lnTo>
                <a:lnTo>
                  <a:pt x="483507" y="2018661"/>
                </a:lnTo>
                <a:lnTo>
                  <a:pt x="448789" y="2048272"/>
                </a:lnTo>
                <a:lnTo>
                  <a:pt x="413658" y="2077405"/>
                </a:lnTo>
                <a:lnTo>
                  <a:pt x="378096" y="2106041"/>
                </a:lnTo>
                <a:lnTo>
                  <a:pt x="342087" y="2134160"/>
                </a:lnTo>
                <a:lnTo>
                  <a:pt x="305610" y="2161739"/>
                </a:lnTo>
                <a:lnTo>
                  <a:pt x="268650" y="2188759"/>
                </a:lnTo>
                <a:lnTo>
                  <a:pt x="231188" y="2215199"/>
                </a:lnTo>
                <a:lnTo>
                  <a:pt x="193205" y="2241037"/>
                </a:lnTo>
                <a:lnTo>
                  <a:pt x="154684" y="2266254"/>
                </a:lnTo>
                <a:lnTo>
                  <a:pt x="115608" y="2290829"/>
                </a:lnTo>
                <a:lnTo>
                  <a:pt x="75957" y="2314740"/>
                </a:lnTo>
                <a:lnTo>
                  <a:pt x="35714" y="2337967"/>
                </a:lnTo>
                <a:lnTo>
                  <a:pt x="0" y="2357658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0"/>
            <a:ext cx="18300700" cy="2339340"/>
            <a:chOff x="-12506" y="0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6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3"/>
                  </a:lnTo>
                  <a:lnTo>
                    <a:pt x="2329861" y="258983"/>
                  </a:lnTo>
                  <a:lnTo>
                    <a:pt x="2293851" y="287100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4"/>
                  </a:lnTo>
                  <a:lnTo>
                    <a:pt x="1987792" y="560989"/>
                  </a:lnTo>
                  <a:lnTo>
                    <a:pt x="1955460" y="593355"/>
                  </a:lnTo>
                  <a:lnTo>
                    <a:pt x="1923397" y="626032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5"/>
                  </a:lnTo>
                  <a:lnTo>
                    <a:pt x="1735665" y="827462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1" y="1034860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2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2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1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0"/>
                  </a:lnTo>
                  <a:lnTo>
                    <a:pt x="965040" y="1680145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8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8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7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6295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30950" y="3702050"/>
            <a:ext cx="5883607" cy="152734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00" spc="-210" smtClean="0">
                <a:latin typeface="Cambria"/>
                <a:cs typeface="Cambria"/>
              </a:rPr>
              <a:t>Thank</a:t>
            </a:r>
            <a:r>
              <a:rPr lang="en-US" sz="9600" spc="-210" dirty="0" smtClean="0">
                <a:latin typeface="Cambria"/>
                <a:cs typeface="Cambria"/>
              </a:rPr>
              <a:t> you</a:t>
            </a:r>
            <a:endParaRPr sz="9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2215" y="2734170"/>
            <a:ext cx="15194915" cy="26752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228600">
              <a:lnSpc>
                <a:spcPts val="10430"/>
              </a:lnSpc>
              <a:spcBef>
                <a:spcPts val="254"/>
              </a:spcBef>
            </a:pPr>
            <a:r>
              <a:rPr sz="8700" spc="-60" dirty="0">
                <a:latin typeface="Times New Roman"/>
                <a:cs typeface="Times New Roman"/>
              </a:rPr>
              <a:t>Analyzin</a:t>
            </a:r>
            <a:r>
              <a:rPr sz="8700" spc="-55" dirty="0">
                <a:latin typeface="Times New Roman"/>
                <a:cs typeface="Times New Roman"/>
              </a:rPr>
              <a:t>g</a:t>
            </a:r>
            <a:r>
              <a:rPr sz="8700" spc="-535" dirty="0">
                <a:latin typeface="Times New Roman"/>
                <a:cs typeface="Times New Roman"/>
              </a:rPr>
              <a:t> </a:t>
            </a:r>
            <a:r>
              <a:rPr sz="8700" spc="105" dirty="0">
                <a:latin typeface="Times New Roman"/>
                <a:cs typeface="Times New Roman"/>
              </a:rPr>
              <a:t>Sentiments</a:t>
            </a:r>
            <a:r>
              <a:rPr sz="8700" spc="70" dirty="0">
                <a:latin typeface="Times New Roman"/>
                <a:cs typeface="Times New Roman"/>
              </a:rPr>
              <a:t>:</a:t>
            </a:r>
            <a:r>
              <a:rPr sz="8700" spc="-530" dirty="0">
                <a:latin typeface="Times New Roman"/>
                <a:cs typeface="Times New Roman"/>
              </a:rPr>
              <a:t> </a:t>
            </a:r>
            <a:r>
              <a:rPr sz="8700" spc="-35" dirty="0">
                <a:latin typeface="Times New Roman"/>
                <a:cs typeface="Times New Roman"/>
              </a:rPr>
              <a:t>Unveiling  </a:t>
            </a:r>
            <a:r>
              <a:rPr sz="8700" spc="305" dirty="0">
                <a:latin typeface="Times New Roman"/>
                <a:cs typeface="Times New Roman"/>
              </a:rPr>
              <a:t>th</a:t>
            </a:r>
            <a:r>
              <a:rPr sz="8700" spc="355" dirty="0">
                <a:latin typeface="Times New Roman"/>
                <a:cs typeface="Times New Roman"/>
              </a:rPr>
              <a:t>e</a:t>
            </a:r>
            <a:r>
              <a:rPr sz="8700" spc="-530" dirty="0">
                <a:latin typeface="Times New Roman"/>
                <a:cs typeface="Times New Roman"/>
              </a:rPr>
              <a:t> </a:t>
            </a:r>
            <a:r>
              <a:rPr sz="8700" spc="150" dirty="0">
                <a:latin typeface="Times New Roman"/>
                <a:cs typeface="Times New Roman"/>
              </a:rPr>
              <a:t>Impac</a:t>
            </a:r>
            <a:r>
              <a:rPr sz="8700" spc="90" dirty="0">
                <a:latin typeface="Times New Roman"/>
                <a:cs typeface="Times New Roman"/>
              </a:rPr>
              <a:t>t</a:t>
            </a:r>
            <a:r>
              <a:rPr sz="8700" spc="-530" dirty="0">
                <a:latin typeface="Times New Roman"/>
                <a:cs typeface="Times New Roman"/>
              </a:rPr>
              <a:t> </a:t>
            </a:r>
            <a:r>
              <a:rPr sz="8700" spc="-114" dirty="0">
                <a:latin typeface="Times New Roman"/>
                <a:cs typeface="Times New Roman"/>
              </a:rPr>
              <a:t>of</a:t>
            </a:r>
            <a:r>
              <a:rPr sz="8700" spc="-525" dirty="0">
                <a:latin typeface="Times New Roman"/>
                <a:cs typeface="Times New Roman"/>
              </a:rPr>
              <a:t> </a:t>
            </a:r>
            <a:r>
              <a:rPr sz="8700" spc="114" dirty="0">
                <a:latin typeface="Times New Roman"/>
                <a:cs typeface="Times New Roman"/>
              </a:rPr>
              <a:t>Coronaviru</a:t>
            </a:r>
            <a:r>
              <a:rPr sz="8700" spc="105" dirty="0">
                <a:latin typeface="Times New Roman"/>
                <a:cs typeface="Times New Roman"/>
              </a:rPr>
              <a:t>s</a:t>
            </a:r>
            <a:r>
              <a:rPr sz="8700" spc="-535" dirty="0">
                <a:latin typeface="Times New Roman"/>
                <a:cs typeface="Times New Roman"/>
              </a:rPr>
              <a:t> </a:t>
            </a:r>
            <a:r>
              <a:rPr sz="8700" spc="-45" dirty="0">
                <a:latin typeface="Times New Roman"/>
                <a:cs typeface="Times New Roman"/>
              </a:rPr>
              <a:t>Tweets</a:t>
            </a:r>
            <a:endParaRPr sz="8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08959" y="1515974"/>
            <a:ext cx="404367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60" dirty="0">
                <a:latin typeface="Times New Roman"/>
                <a:cs typeface="Times New Roman"/>
              </a:rPr>
              <a:t>Introduction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sz="quarter" idx="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8384540" marR="5080">
              <a:lnSpc>
                <a:spcPct val="101400"/>
              </a:lnSpc>
              <a:spcBef>
                <a:spcPts val="60"/>
              </a:spcBef>
            </a:pPr>
            <a:r>
              <a:rPr spc="-30" dirty="0"/>
              <a:t>This </a:t>
            </a:r>
            <a:r>
              <a:rPr spc="20" dirty="0"/>
              <a:t>presentation </a:t>
            </a:r>
            <a:r>
              <a:rPr spc="-35" dirty="0"/>
              <a:t>analyzes </a:t>
            </a:r>
            <a:r>
              <a:rPr spc="55" dirty="0"/>
              <a:t>the </a:t>
            </a:r>
            <a:r>
              <a:rPr spc="80" dirty="0"/>
              <a:t>impact </a:t>
            </a:r>
            <a:r>
              <a:rPr spc="10" dirty="0"/>
              <a:t>of </a:t>
            </a:r>
            <a:r>
              <a:rPr spc="15" dirty="0"/>
              <a:t> </a:t>
            </a:r>
            <a:r>
              <a:rPr spc="-5" dirty="0">
                <a:solidFill>
                  <a:srgbClr val="000000"/>
                </a:solidFill>
              </a:rPr>
              <a:t>C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-110" dirty="0">
                <a:solidFill>
                  <a:srgbClr val="000000"/>
                </a:solidFill>
              </a:rPr>
              <a:t>r</a:t>
            </a:r>
            <a:r>
              <a:rPr spc="50" dirty="0">
                <a:solidFill>
                  <a:srgbClr val="000000"/>
                </a:solidFill>
              </a:rPr>
              <a:t>o</a:t>
            </a:r>
            <a:r>
              <a:rPr spc="114" dirty="0">
                <a:solidFill>
                  <a:srgbClr val="000000"/>
                </a:solidFill>
              </a:rPr>
              <a:t>n</a:t>
            </a:r>
            <a:r>
              <a:rPr spc="-60" dirty="0">
                <a:solidFill>
                  <a:srgbClr val="000000"/>
                </a:solidFill>
              </a:rPr>
              <a:t>a</a:t>
            </a:r>
            <a:r>
              <a:rPr spc="-140" dirty="0">
                <a:solidFill>
                  <a:srgbClr val="000000"/>
                </a:solidFill>
              </a:rPr>
              <a:t>v</a:t>
            </a:r>
            <a:r>
              <a:rPr spc="-20" dirty="0">
                <a:solidFill>
                  <a:srgbClr val="000000"/>
                </a:solidFill>
              </a:rPr>
              <a:t>i</a:t>
            </a:r>
            <a:r>
              <a:rPr spc="-75" dirty="0">
                <a:solidFill>
                  <a:srgbClr val="000000"/>
                </a:solidFill>
              </a:rPr>
              <a:t>r</a:t>
            </a:r>
            <a:r>
              <a:rPr spc="105" dirty="0">
                <a:solidFill>
                  <a:srgbClr val="000000"/>
                </a:solidFill>
              </a:rPr>
              <a:t>u</a:t>
            </a:r>
            <a:r>
              <a:rPr spc="-90" dirty="0">
                <a:solidFill>
                  <a:srgbClr val="000000"/>
                </a:solidFill>
              </a:rPr>
              <a:t>s</a:t>
            </a:r>
            <a:r>
              <a:rPr spc="-245" dirty="0">
                <a:solidFill>
                  <a:srgbClr val="000000"/>
                </a:solidFill>
              </a:rPr>
              <a:t> </a:t>
            </a:r>
            <a:r>
              <a:rPr spc="5" dirty="0"/>
              <a:t>t</a:t>
            </a:r>
            <a:r>
              <a:rPr spc="125" dirty="0"/>
              <a:t>w</a:t>
            </a:r>
            <a:r>
              <a:rPr spc="20" dirty="0"/>
              <a:t>ee</a:t>
            </a:r>
            <a:r>
              <a:rPr spc="30" dirty="0"/>
              <a:t>t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-95" dirty="0"/>
              <a:t>s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14" dirty="0"/>
              <a:t>n</a:t>
            </a:r>
            <a:r>
              <a:rPr spc="30" dirty="0"/>
              <a:t>t</a:t>
            </a:r>
            <a:r>
              <a:rPr spc="-95" dirty="0"/>
              <a:t>s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185" dirty="0"/>
              <a:t>W</a:t>
            </a:r>
            <a:r>
              <a:rPr spc="15" dirty="0"/>
              <a:t>e  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-20" dirty="0"/>
              <a:t>l</a:t>
            </a:r>
            <a:r>
              <a:rPr spc="-180" dirty="0"/>
              <a:t>v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-20" dirty="0"/>
              <a:t>t</a:t>
            </a:r>
            <a:r>
              <a:rPr spc="55" dirty="0"/>
              <a:t>o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20" dirty="0"/>
              <a:t>e</a:t>
            </a:r>
            <a:r>
              <a:rPr spc="240" dirty="0"/>
              <a:t>m</a:t>
            </a:r>
            <a:r>
              <a:rPr spc="50" dirty="0"/>
              <a:t>o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90" dirty="0"/>
              <a:t>s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145" dirty="0"/>
              <a:t>p</a:t>
            </a:r>
            <a:r>
              <a:rPr spc="20" dirty="0"/>
              <a:t>e</a:t>
            </a:r>
            <a:r>
              <a:rPr spc="-110" dirty="0"/>
              <a:t>r</a:t>
            </a:r>
            <a:r>
              <a:rPr spc="85" dirty="0"/>
              <a:t>c</a:t>
            </a:r>
            <a:r>
              <a:rPr spc="20" dirty="0"/>
              <a:t>e</a:t>
            </a:r>
            <a:r>
              <a:rPr spc="145" dirty="0"/>
              <a:t>p</a:t>
            </a:r>
            <a:r>
              <a:rPr spc="30" dirty="0"/>
              <a:t>t</a:t>
            </a:r>
            <a:r>
              <a:rPr spc="-20" dirty="0"/>
              <a:t>i</a:t>
            </a:r>
            <a:r>
              <a:rPr spc="50" dirty="0"/>
              <a:t>o</a:t>
            </a:r>
            <a:r>
              <a:rPr spc="114" dirty="0"/>
              <a:t>n</a:t>
            </a:r>
            <a:r>
              <a:rPr spc="-70" dirty="0"/>
              <a:t>s  </a:t>
            </a:r>
            <a:r>
              <a:rPr spc="-20" dirty="0"/>
              <a:t>e</a:t>
            </a:r>
            <a:r>
              <a:rPr spc="-165" dirty="0"/>
              <a:t>x</a:t>
            </a:r>
            <a:r>
              <a:rPr spc="145" dirty="0"/>
              <a:t>p</a:t>
            </a:r>
            <a:r>
              <a:rPr spc="-110" dirty="0"/>
              <a:t>r</a:t>
            </a:r>
            <a:r>
              <a:rPr spc="20" dirty="0"/>
              <a:t>e</a:t>
            </a:r>
            <a:r>
              <a:rPr spc="-95" dirty="0"/>
              <a:t>ss</a:t>
            </a:r>
            <a:r>
              <a:rPr spc="20" dirty="0"/>
              <a:t>e</a:t>
            </a:r>
            <a:r>
              <a:rPr spc="150" dirty="0"/>
              <a:t>d</a:t>
            </a:r>
            <a:r>
              <a:rPr spc="-250" dirty="0"/>
              <a:t> </a:t>
            </a:r>
            <a:r>
              <a:rPr spc="50" dirty="0"/>
              <a:t>o</a:t>
            </a:r>
            <a:r>
              <a:rPr spc="120" dirty="0"/>
              <a:t>n</a:t>
            </a:r>
            <a:r>
              <a:rPr spc="-250" dirty="0"/>
              <a:t> </a:t>
            </a:r>
            <a:r>
              <a:rPr spc="-95" dirty="0"/>
              <a:t>s</a:t>
            </a:r>
            <a:r>
              <a:rPr spc="50" dirty="0"/>
              <a:t>o</a:t>
            </a:r>
            <a:r>
              <a:rPr spc="90" dirty="0"/>
              <a:t>c</a:t>
            </a:r>
            <a:r>
              <a:rPr spc="-20" dirty="0"/>
              <a:t>i</a:t>
            </a:r>
            <a:r>
              <a:rPr spc="-35" dirty="0"/>
              <a:t>a</a:t>
            </a:r>
            <a:r>
              <a:rPr spc="-15" dirty="0"/>
              <a:t>l</a:t>
            </a:r>
            <a:r>
              <a:rPr spc="-250" dirty="0"/>
              <a:t> </a:t>
            </a:r>
            <a:r>
              <a:rPr spc="240" dirty="0"/>
              <a:t>m</a:t>
            </a:r>
            <a:r>
              <a:rPr spc="20" dirty="0"/>
              <a:t>e</a:t>
            </a:r>
            <a:r>
              <a:rPr spc="145" dirty="0"/>
              <a:t>d</a:t>
            </a:r>
            <a:r>
              <a:rPr spc="-20" dirty="0"/>
              <a:t>i</a:t>
            </a:r>
            <a:r>
              <a:rPr spc="-35" dirty="0"/>
              <a:t>a</a:t>
            </a:r>
            <a:r>
              <a:rPr spc="-420" dirty="0"/>
              <a:t>.</a:t>
            </a:r>
            <a:r>
              <a:rPr spc="-250" dirty="0"/>
              <a:t> </a:t>
            </a:r>
            <a:r>
              <a:rPr spc="-12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-95" dirty="0"/>
              <a:t>s</a:t>
            </a:r>
            <a:r>
              <a:rPr spc="30" dirty="0"/>
              <a:t>t</a:t>
            </a:r>
            <a:r>
              <a:rPr spc="105" dirty="0"/>
              <a:t>u</a:t>
            </a:r>
            <a:r>
              <a:rPr spc="145" dirty="0"/>
              <a:t>d</a:t>
            </a:r>
            <a:r>
              <a:rPr spc="-135" dirty="0"/>
              <a:t>y</a:t>
            </a:r>
            <a:r>
              <a:rPr spc="-250" dirty="0"/>
              <a:t> </a:t>
            </a:r>
            <a:r>
              <a:rPr spc="-35" dirty="0"/>
              <a:t>a</a:t>
            </a:r>
            <a:r>
              <a:rPr spc="-20" dirty="0"/>
              <a:t>i</a:t>
            </a:r>
            <a:r>
              <a:rPr spc="240" dirty="0"/>
              <a:t>m</a:t>
            </a:r>
            <a:r>
              <a:rPr spc="-70" dirty="0"/>
              <a:t>s  </a:t>
            </a:r>
            <a:r>
              <a:rPr spc="15" dirty="0"/>
              <a:t>to </a:t>
            </a:r>
            <a:r>
              <a:rPr spc="10" dirty="0"/>
              <a:t>uncover </a:t>
            </a:r>
            <a:r>
              <a:rPr spc="25" dirty="0"/>
              <a:t>insights </a:t>
            </a:r>
            <a:r>
              <a:rPr spc="30" dirty="0"/>
              <a:t>into </a:t>
            </a:r>
            <a:r>
              <a:rPr spc="80" dirty="0"/>
              <a:t>public </a:t>
            </a:r>
            <a:r>
              <a:rPr spc="5" dirty="0"/>
              <a:t>response </a:t>
            </a:r>
            <a:r>
              <a:rPr spc="10" dirty="0"/>
              <a:t> </a:t>
            </a:r>
            <a:r>
              <a:rPr spc="145" dirty="0"/>
              <a:t>d</a:t>
            </a:r>
            <a:r>
              <a:rPr spc="105" dirty="0"/>
              <a:t>u</a:t>
            </a:r>
            <a:r>
              <a:rPr spc="-95" dirty="0"/>
              <a:t>r</a:t>
            </a:r>
            <a:r>
              <a:rPr spc="-20" dirty="0"/>
              <a:t>i</a:t>
            </a:r>
            <a:r>
              <a:rPr spc="114" dirty="0"/>
              <a:t>n</a:t>
            </a:r>
            <a:r>
              <a:rPr spc="170" dirty="0"/>
              <a:t>g</a:t>
            </a:r>
            <a:r>
              <a:rPr spc="-250" dirty="0"/>
              <a:t> </a:t>
            </a:r>
            <a:r>
              <a:rPr spc="30" dirty="0"/>
              <a:t>t</a:t>
            </a:r>
            <a:r>
              <a:rPr spc="114" dirty="0"/>
              <a:t>h</a:t>
            </a:r>
            <a:r>
              <a:rPr spc="25" dirty="0"/>
              <a:t>e</a:t>
            </a:r>
            <a:r>
              <a:rPr spc="-250" dirty="0"/>
              <a:t> </a:t>
            </a:r>
            <a:r>
              <a:rPr spc="140" dirty="0"/>
              <a:t>p</a:t>
            </a:r>
            <a:r>
              <a:rPr spc="-35" dirty="0"/>
              <a:t>a</a:t>
            </a:r>
            <a:r>
              <a:rPr spc="114" dirty="0"/>
              <a:t>n</a:t>
            </a:r>
            <a:r>
              <a:rPr spc="145" dirty="0"/>
              <a:t>d</a:t>
            </a:r>
            <a:r>
              <a:rPr spc="20" dirty="0"/>
              <a:t>e</a:t>
            </a:r>
            <a:r>
              <a:rPr spc="240" dirty="0"/>
              <a:t>m</a:t>
            </a:r>
            <a:r>
              <a:rPr spc="-20" dirty="0"/>
              <a:t>i</a:t>
            </a:r>
            <a:r>
              <a:rPr spc="165" dirty="0"/>
              <a:t>c</a:t>
            </a:r>
            <a:r>
              <a:rPr spc="-420" dirty="0"/>
              <a:t>.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48190" y="3937215"/>
            <a:ext cx="2072995" cy="2763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78250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5802" y="1668983"/>
            <a:ext cx="766445" cy="275590"/>
          </a:xfrm>
          <a:custGeom>
            <a:avLst/>
            <a:gdLst/>
            <a:ahLst/>
            <a:cxnLst/>
            <a:rect l="l" t="t" r="r" b="b"/>
            <a:pathLst>
              <a:path w="766445" h="275589">
                <a:moveTo>
                  <a:pt x="162001" y="253873"/>
                </a:moveTo>
                <a:lnTo>
                  <a:pt x="152361" y="234061"/>
                </a:lnTo>
                <a:lnTo>
                  <a:pt x="144614" y="218135"/>
                </a:lnTo>
                <a:lnTo>
                  <a:pt x="135636" y="225107"/>
                </a:lnTo>
                <a:lnTo>
                  <a:pt x="126974" y="230085"/>
                </a:lnTo>
                <a:lnTo>
                  <a:pt x="118643" y="233070"/>
                </a:lnTo>
                <a:lnTo>
                  <a:pt x="110629" y="234061"/>
                </a:lnTo>
                <a:lnTo>
                  <a:pt x="101320" y="234061"/>
                </a:lnTo>
                <a:lnTo>
                  <a:pt x="94297" y="231546"/>
                </a:lnTo>
                <a:lnTo>
                  <a:pt x="84848" y="221526"/>
                </a:lnTo>
                <a:lnTo>
                  <a:pt x="82511" y="213969"/>
                </a:lnTo>
                <a:lnTo>
                  <a:pt x="82511" y="86614"/>
                </a:lnTo>
                <a:lnTo>
                  <a:pt x="146570" y="86614"/>
                </a:lnTo>
                <a:lnTo>
                  <a:pt x="146570" y="46482"/>
                </a:lnTo>
                <a:lnTo>
                  <a:pt x="82511" y="46482"/>
                </a:lnTo>
                <a:lnTo>
                  <a:pt x="82511" y="0"/>
                </a:lnTo>
                <a:lnTo>
                  <a:pt x="37592" y="0"/>
                </a:lnTo>
                <a:lnTo>
                  <a:pt x="37592" y="46482"/>
                </a:lnTo>
                <a:lnTo>
                  <a:pt x="0" y="46482"/>
                </a:lnTo>
                <a:lnTo>
                  <a:pt x="0" y="86614"/>
                </a:lnTo>
                <a:lnTo>
                  <a:pt x="37592" y="86614"/>
                </a:lnTo>
                <a:lnTo>
                  <a:pt x="37592" y="205536"/>
                </a:lnTo>
                <a:lnTo>
                  <a:pt x="38735" y="220967"/>
                </a:lnTo>
                <a:lnTo>
                  <a:pt x="55956" y="256603"/>
                </a:lnTo>
                <a:lnTo>
                  <a:pt x="91808" y="273824"/>
                </a:lnTo>
                <a:lnTo>
                  <a:pt x="107416" y="274967"/>
                </a:lnTo>
                <a:lnTo>
                  <a:pt x="114223" y="274726"/>
                </a:lnTo>
                <a:lnTo>
                  <a:pt x="154876" y="259854"/>
                </a:lnTo>
                <a:lnTo>
                  <a:pt x="162001" y="253873"/>
                </a:lnTo>
                <a:close/>
              </a:path>
              <a:path w="766445" h="275589">
                <a:moveTo>
                  <a:pt x="388823" y="138849"/>
                </a:moveTo>
                <a:lnTo>
                  <a:pt x="386295" y="138849"/>
                </a:lnTo>
                <a:lnTo>
                  <a:pt x="384314" y="128397"/>
                </a:lnTo>
                <a:lnTo>
                  <a:pt x="381508" y="118376"/>
                </a:lnTo>
                <a:lnTo>
                  <a:pt x="356450" y="76441"/>
                </a:lnTo>
                <a:lnTo>
                  <a:pt x="341858" y="64223"/>
                </a:lnTo>
                <a:lnTo>
                  <a:pt x="341858" y="138849"/>
                </a:lnTo>
                <a:lnTo>
                  <a:pt x="212140" y="138849"/>
                </a:lnTo>
                <a:lnTo>
                  <a:pt x="235686" y="99174"/>
                </a:lnTo>
                <a:lnTo>
                  <a:pt x="277406" y="85432"/>
                </a:lnTo>
                <a:lnTo>
                  <a:pt x="286956" y="85991"/>
                </a:lnTo>
                <a:lnTo>
                  <a:pt x="325285" y="104927"/>
                </a:lnTo>
                <a:lnTo>
                  <a:pt x="341858" y="138849"/>
                </a:lnTo>
                <a:lnTo>
                  <a:pt x="341858" y="64223"/>
                </a:lnTo>
                <a:lnTo>
                  <a:pt x="292887" y="45339"/>
                </a:lnTo>
                <a:lnTo>
                  <a:pt x="277406" y="44424"/>
                </a:lnTo>
                <a:lnTo>
                  <a:pt x="262051" y="45364"/>
                </a:lnTo>
                <a:lnTo>
                  <a:pt x="220573" y="59359"/>
                </a:lnTo>
                <a:lnTo>
                  <a:pt x="188671" y="87985"/>
                </a:lnTo>
                <a:lnTo>
                  <a:pt x="169887" y="128041"/>
                </a:lnTo>
                <a:lnTo>
                  <a:pt x="166370" y="161175"/>
                </a:lnTo>
                <a:lnTo>
                  <a:pt x="167220" y="175806"/>
                </a:lnTo>
                <a:lnTo>
                  <a:pt x="181419" y="219113"/>
                </a:lnTo>
                <a:lnTo>
                  <a:pt x="210654" y="252006"/>
                </a:lnTo>
                <a:lnTo>
                  <a:pt x="252107" y="271259"/>
                </a:lnTo>
                <a:lnTo>
                  <a:pt x="285026" y="274967"/>
                </a:lnTo>
                <a:lnTo>
                  <a:pt x="298183" y="274383"/>
                </a:lnTo>
                <a:lnTo>
                  <a:pt x="345706" y="259829"/>
                </a:lnTo>
                <a:lnTo>
                  <a:pt x="376097" y="233172"/>
                </a:lnTo>
                <a:lnTo>
                  <a:pt x="376999" y="232194"/>
                </a:lnTo>
                <a:lnTo>
                  <a:pt x="350253" y="201244"/>
                </a:lnTo>
                <a:lnTo>
                  <a:pt x="341884" y="210261"/>
                </a:lnTo>
                <a:lnTo>
                  <a:pt x="333768" y="217576"/>
                </a:lnTo>
                <a:lnTo>
                  <a:pt x="294424" y="232803"/>
                </a:lnTo>
                <a:lnTo>
                  <a:pt x="285800" y="233172"/>
                </a:lnTo>
                <a:lnTo>
                  <a:pt x="274942" y="232613"/>
                </a:lnTo>
                <a:lnTo>
                  <a:pt x="238315" y="219075"/>
                </a:lnTo>
                <a:lnTo>
                  <a:pt x="213385" y="184696"/>
                </a:lnTo>
                <a:lnTo>
                  <a:pt x="211899" y="176631"/>
                </a:lnTo>
                <a:lnTo>
                  <a:pt x="387261" y="176631"/>
                </a:lnTo>
                <a:lnTo>
                  <a:pt x="387324" y="165671"/>
                </a:lnTo>
                <a:lnTo>
                  <a:pt x="387451" y="164236"/>
                </a:lnTo>
                <a:lnTo>
                  <a:pt x="387642" y="162737"/>
                </a:lnTo>
                <a:lnTo>
                  <a:pt x="387743" y="153009"/>
                </a:lnTo>
                <a:lnTo>
                  <a:pt x="387337" y="146672"/>
                </a:lnTo>
                <a:lnTo>
                  <a:pt x="386537" y="140563"/>
                </a:lnTo>
                <a:lnTo>
                  <a:pt x="388823" y="138849"/>
                </a:lnTo>
                <a:close/>
              </a:path>
              <a:path w="766445" h="275589">
                <a:moveTo>
                  <a:pt x="765848" y="253873"/>
                </a:moveTo>
                <a:lnTo>
                  <a:pt x="756208" y="234061"/>
                </a:lnTo>
                <a:lnTo>
                  <a:pt x="748461" y="218135"/>
                </a:lnTo>
                <a:lnTo>
                  <a:pt x="739482" y="225107"/>
                </a:lnTo>
                <a:lnTo>
                  <a:pt x="730834" y="230085"/>
                </a:lnTo>
                <a:lnTo>
                  <a:pt x="722490" y="233070"/>
                </a:lnTo>
                <a:lnTo>
                  <a:pt x="714476" y="234061"/>
                </a:lnTo>
                <a:lnTo>
                  <a:pt x="705180" y="234061"/>
                </a:lnTo>
                <a:lnTo>
                  <a:pt x="698144" y="231546"/>
                </a:lnTo>
                <a:lnTo>
                  <a:pt x="693394" y="226529"/>
                </a:lnTo>
                <a:lnTo>
                  <a:pt x="688708" y="221526"/>
                </a:lnTo>
                <a:lnTo>
                  <a:pt x="686358" y="213969"/>
                </a:lnTo>
                <a:lnTo>
                  <a:pt x="686358" y="86614"/>
                </a:lnTo>
                <a:lnTo>
                  <a:pt x="750417" y="86614"/>
                </a:lnTo>
                <a:lnTo>
                  <a:pt x="750417" y="46482"/>
                </a:lnTo>
                <a:lnTo>
                  <a:pt x="686358" y="46482"/>
                </a:lnTo>
                <a:lnTo>
                  <a:pt x="686358" y="0"/>
                </a:lnTo>
                <a:lnTo>
                  <a:pt x="641438" y="0"/>
                </a:lnTo>
                <a:lnTo>
                  <a:pt x="641438" y="46482"/>
                </a:lnTo>
                <a:lnTo>
                  <a:pt x="609815" y="46482"/>
                </a:lnTo>
                <a:lnTo>
                  <a:pt x="603846" y="46482"/>
                </a:lnTo>
                <a:lnTo>
                  <a:pt x="557669" y="46482"/>
                </a:lnTo>
                <a:lnTo>
                  <a:pt x="498411" y="123164"/>
                </a:lnTo>
                <a:lnTo>
                  <a:pt x="439420" y="46482"/>
                </a:lnTo>
                <a:lnTo>
                  <a:pt x="386499" y="46482"/>
                </a:lnTo>
                <a:lnTo>
                  <a:pt x="471995" y="156819"/>
                </a:lnTo>
                <a:lnTo>
                  <a:pt x="382485" y="273011"/>
                </a:lnTo>
                <a:lnTo>
                  <a:pt x="435508" y="273011"/>
                </a:lnTo>
                <a:lnTo>
                  <a:pt x="498386" y="190563"/>
                </a:lnTo>
                <a:lnTo>
                  <a:pt x="561276" y="273011"/>
                </a:lnTo>
                <a:lnTo>
                  <a:pt x="614692" y="273011"/>
                </a:lnTo>
                <a:lnTo>
                  <a:pt x="550595" y="190563"/>
                </a:lnTo>
                <a:lnTo>
                  <a:pt x="524357" y="156806"/>
                </a:lnTo>
                <a:lnTo>
                  <a:pt x="550405" y="123164"/>
                </a:lnTo>
                <a:lnTo>
                  <a:pt x="603846" y="54190"/>
                </a:lnTo>
                <a:lnTo>
                  <a:pt x="603846" y="86614"/>
                </a:lnTo>
                <a:lnTo>
                  <a:pt x="641438" y="86614"/>
                </a:lnTo>
                <a:lnTo>
                  <a:pt x="641489" y="206375"/>
                </a:lnTo>
                <a:lnTo>
                  <a:pt x="651764" y="246507"/>
                </a:lnTo>
                <a:lnTo>
                  <a:pt x="681888" y="270383"/>
                </a:lnTo>
                <a:lnTo>
                  <a:pt x="711263" y="274967"/>
                </a:lnTo>
                <a:lnTo>
                  <a:pt x="718070" y="274726"/>
                </a:lnTo>
                <a:lnTo>
                  <a:pt x="758761" y="259829"/>
                </a:lnTo>
                <a:lnTo>
                  <a:pt x="765848" y="253873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77950" y="2025650"/>
            <a:ext cx="15555595" cy="1716617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065" marR="5080">
              <a:lnSpc>
                <a:spcPts val="3450"/>
              </a:lnSpc>
              <a:spcBef>
                <a:spcPts val="489"/>
              </a:spcBef>
            </a:pPr>
            <a:r>
              <a:rPr spc="45" dirty="0"/>
              <a:t>Sentiment </a:t>
            </a:r>
            <a:r>
              <a:rPr spc="-50" dirty="0"/>
              <a:t>analysis </a:t>
            </a:r>
            <a:r>
              <a:rPr spc="-65" dirty="0"/>
              <a:t>is </a:t>
            </a:r>
            <a:r>
              <a:rPr spc="60" dirty="0"/>
              <a:t>the </a:t>
            </a:r>
            <a:r>
              <a:rPr dirty="0"/>
              <a:t>process </a:t>
            </a:r>
            <a:r>
              <a:rPr spc="5" dirty="0"/>
              <a:t>of </a:t>
            </a:r>
            <a:r>
              <a:rPr spc="40"/>
              <a:t>identifying </a:t>
            </a:r>
            <a:r>
              <a:rPr spc="85" smtClean="0"/>
              <a:t>and </a:t>
            </a:r>
            <a:r>
              <a:rPr spc="35" dirty="0"/>
              <a:t>categorizing </a:t>
            </a:r>
            <a:r>
              <a:rPr spc="45" dirty="0"/>
              <a:t>opinions </a:t>
            </a:r>
            <a:r>
              <a:rPr spc="50" dirty="0"/>
              <a:t> </a:t>
            </a:r>
            <a:r>
              <a:rPr spc="-20" dirty="0"/>
              <a:t>expressed</a:t>
            </a:r>
            <a:r>
              <a:rPr spc="-285" dirty="0"/>
              <a:t> </a:t>
            </a:r>
            <a:r>
              <a:rPr spc="55" dirty="0"/>
              <a:t>in</a:t>
            </a:r>
            <a:r>
              <a:rPr spc="-280" dirty="0"/>
              <a:t> </a:t>
            </a:r>
            <a:r>
              <a:rPr spc="-50" dirty="0">
                <a:solidFill>
                  <a:srgbClr val="000000"/>
                </a:solidFill>
              </a:rPr>
              <a:t>text</a:t>
            </a:r>
            <a:r>
              <a:rPr spc="-285" dirty="0">
                <a:solidFill>
                  <a:srgbClr val="000000"/>
                </a:solidFill>
              </a:rPr>
              <a:t> </a:t>
            </a:r>
            <a:r>
              <a:rPr spc="-75" dirty="0"/>
              <a:t>data.</a:t>
            </a:r>
            <a:r>
              <a:rPr spc="-280" dirty="0"/>
              <a:t> </a:t>
            </a:r>
            <a:r>
              <a:rPr spc="-175" dirty="0"/>
              <a:t>It</a:t>
            </a:r>
            <a:r>
              <a:rPr spc="-285" dirty="0"/>
              <a:t> </a:t>
            </a:r>
            <a:r>
              <a:rPr spc="-50" dirty="0"/>
              <a:t>involves</a:t>
            </a:r>
            <a:r>
              <a:rPr spc="-280" dirty="0"/>
              <a:t> </a:t>
            </a:r>
            <a:r>
              <a:rPr spc="-20" dirty="0"/>
              <a:t>assessing</a:t>
            </a:r>
            <a:r>
              <a:rPr spc="-285" dirty="0"/>
              <a:t> </a:t>
            </a:r>
            <a:r>
              <a:rPr spc="60"/>
              <a:t>the</a:t>
            </a:r>
            <a:r>
              <a:rPr spc="-280"/>
              <a:t> </a:t>
            </a:r>
            <a:r>
              <a:rPr spc="55" smtClean="0"/>
              <a:t>emotional</a:t>
            </a:r>
            <a:r>
              <a:rPr spc="-285" smtClean="0"/>
              <a:t> </a:t>
            </a:r>
            <a:r>
              <a:rPr spc="45" dirty="0"/>
              <a:t>tone</a:t>
            </a:r>
            <a:r>
              <a:rPr spc="-280" dirty="0"/>
              <a:t> </a:t>
            </a:r>
            <a:r>
              <a:rPr spc="85" dirty="0"/>
              <a:t>and</a:t>
            </a:r>
            <a:r>
              <a:rPr spc="-280" dirty="0"/>
              <a:t> </a:t>
            </a:r>
            <a:r>
              <a:rPr spc="-5" dirty="0"/>
              <a:t>subjective </a:t>
            </a:r>
            <a:r>
              <a:rPr spc="-1095" dirty="0"/>
              <a:t> </a:t>
            </a:r>
            <a:r>
              <a:rPr spc="35" dirty="0"/>
              <a:t>information</a:t>
            </a:r>
            <a:r>
              <a:rPr spc="-285" dirty="0"/>
              <a:t> </a:t>
            </a:r>
            <a:r>
              <a:rPr dirty="0"/>
              <a:t>conveyed</a:t>
            </a:r>
            <a:r>
              <a:rPr spc="-285" dirty="0"/>
              <a:t> </a:t>
            </a:r>
            <a:r>
              <a:rPr spc="55" dirty="0"/>
              <a:t>in</a:t>
            </a:r>
            <a:r>
              <a:rPr spc="-285" dirty="0"/>
              <a:t> </a:t>
            </a:r>
            <a:r>
              <a:rPr spc="60" dirty="0"/>
              <a:t>the</a:t>
            </a:r>
            <a:r>
              <a:rPr spc="-285" dirty="0"/>
              <a:t> </a:t>
            </a:r>
            <a:r>
              <a:rPr spc="-55" dirty="0"/>
              <a:t>tweets.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96307" y="3131096"/>
            <a:ext cx="7204709" cy="7168515"/>
            <a:chOff x="11096307" y="3131096"/>
            <a:chExt cx="7204709" cy="716851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3549" y="3209823"/>
              <a:ext cx="5076824" cy="5076824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12747" y="3429749"/>
            <a:ext cx="7355205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ll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f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Coronavirus-related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tweets 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from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various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sources.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dataset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332C2C"/>
                </a:solidFill>
                <a:latin typeface="Verdana"/>
                <a:cs typeface="Verdana"/>
              </a:rPr>
              <a:t>includes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tweets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from </a:t>
            </a:r>
            <a:r>
              <a:rPr sz="2750" spc="-9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6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8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82862" y="1444498"/>
            <a:ext cx="48596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60" dirty="0">
                <a:latin typeface="Times New Roman"/>
                <a:cs typeface="Times New Roman"/>
              </a:rPr>
              <a:t>Data</a:t>
            </a:r>
            <a:r>
              <a:rPr sz="6000" spc="-365" dirty="0">
                <a:latin typeface="Times New Roman"/>
                <a:cs typeface="Times New Roman"/>
              </a:rPr>
              <a:t> </a:t>
            </a:r>
            <a:r>
              <a:rPr sz="6000" spc="30" dirty="0">
                <a:latin typeface="Times New Roman"/>
                <a:cs typeface="Times New Roman"/>
              </a:rPr>
              <a:t>Collection</a:t>
            </a:r>
            <a:endParaRPr sz="6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611347" y="1515974"/>
            <a:ext cx="41471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5" dirty="0">
                <a:latin typeface="Times New Roman"/>
                <a:cs typeface="Times New Roman"/>
              </a:rPr>
              <a:t>Methodology</a:t>
            </a:r>
            <a:endParaRPr sz="60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1864" y="4356315"/>
            <a:ext cx="1318145" cy="34208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61254" y="4356315"/>
            <a:ext cx="1490586" cy="3438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24914" y="4356315"/>
            <a:ext cx="1194689" cy="27588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17303" y="3420110"/>
            <a:ext cx="7189470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14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15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ili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z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processing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techniques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classify 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tweets </a:t>
            </a:r>
            <a:r>
              <a:rPr sz="2750" spc="-9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into </a:t>
            </a:r>
            <a:r>
              <a:rPr sz="2750" spc="-55" dirty="0">
                <a:latin typeface="Verdana"/>
                <a:cs typeface="Verdana"/>
              </a:rPr>
              <a:t>positive</a:t>
            </a:r>
            <a:r>
              <a:rPr sz="2750" spc="-55" dirty="0">
                <a:solidFill>
                  <a:srgbClr val="332C2C"/>
                </a:solidFill>
                <a:latin typeface="Verdana"/>
                <a:cs typeface="Verdana"/>
              </a:rPr>
              <a:t>, </a:t>
            </a:r>
            <a:r>
              <a:rPr sz="2750" spc="-35" dirty="0">
                <a:latin typeface="Verdana"/>
                <a:cs typeface="Verdana"/>
              </a:rPr>
              <a:t>negative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,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2750" dirty="0">
                <a:latin typeface="Verdana"/>
                <a:cs typeface="Verdana"/>
              </a:rPr>
              <a:t>neutral </a:t>
            </a:r>
            <a:r>
              <a:rPr sz="2750" spc="5" dirty="0"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13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le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g 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5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5253" y="3414751"/>
            <a:ext cx="7526655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13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k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35" dirty="0">
                <a:solidFill>
                  <a:srgbClr val="332C2C"/>
                </a:solidFill>
                <a:latin typeface="Verdana"/>
                <a:cs typeface="Verdana"/>
              </a:rPr>
              <a:t>y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 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180" dirty="0">
                <a:solidFill>
                  <a:srgbClr val="332C2C"/>
                </a:solidFill>
                <a:latin typeface="Verdana"/>
                <a:cs typeface="Verdana"/>
              </a:rPr>
              <a:t>v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7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n 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09" dirty="0">
                <a:solidFill>
                  <a:srgbClr val="332C2C"/>
                </a:solidFill>
                <a:latin typeface="Verdana"/>
                <a:cs typeface="Verdana"/>
              </a:rPr>
              <a:t>, 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50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</a:t>
            </a:r>
            <a:r>
              <a:rPr sz="2750" spc="-90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5" dirty="0">
                <a:solidFill>
                  <a:srgbClr val="332C2C"/>
                </a:solidFill>
                <a:latin typeface="Verdana"/>
                <a:cs typeface="Verdana"/>
              </a:rPr>
              <a:t>e  </a:t>
            </a:r>
            <a:r>
              <a:rPr sz="2750" spc="40" dirty="0">
                <a:solidFill>
                  <a:srgbClr val="332C2C"/>
                </a:solidFill>
                <a:latin typeface="Verdana"/>
                <a:cs typeface="Verdana"/>
              </a:rPr>
              <a:t>pandemic.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78763" y="1429499"/>
            <a:ext cx="67106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0" dirty="0">
                <a:latin typeface="Cambria"/>
                <a:cs typeface="Cambria"/>
              </a:rPr>
              <a:t>Trends</a:t>
            </a:r>
            <a:r>
              <a:rPr sz="6000" spc="-180" dirty="0">
                <a:latin typeface="Cambria"/>
                <a:cs typeface="Cambria"/>
              </a:rPr>
              <a:t> </a:t>
            </a:r>
            <a:r>
              <a:rPr sz="6000" spc="-5" dirty="0">
                <a:latin typeface="Cambria"/>
                <a:cs typeface="Cambria"/>
              </a:rPr>
              <a:t>i</a:t>
            </a:r>
            <a:r>
              <a:rPr sz="6000" dirty="0">
                <a:latin typeface="Cambria"/>
                <a:cs typeface="Cambria"/>
              </a:rPr>
              <a:t>n</a:t>
            </a:r>
            <a:r>
              <a:rPr sz="6000" spc="-185" dirty="0">
                <a:latin typeface="Cambria"/>
                <a:cs typeface="Cambria"/>
              </a:rPr>
              <a:t> </a:t>
            </a:r>
            <a:r>
              <a:rPr sz="6000" spc="-90" dirty="0">
                <a:latin typeface="Cambria"/>
                <a:cs typeface="Cambria"/>
              </a:rPr>
              <a:t>Sentiments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36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05253" y="3414751"/>
            <a:ext cx="7440930" cy="21507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50"/>
              </a:spcBef>
            </a:pPr>
            <a:r>
              <a:rPr sz="2750" spc="60" dirty="0">
                <a:solidFill>
                  <a:srgbClr val="332C2C"/>
                </a:solidFill>
                <a:latin typeface="Verdana"/>
                <a:cs typeface="Verdana"/>
              </a:rPr>
              <a:t>Our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332C2C"/>
                </a:solidFill>
                <a:latin typeface="Verdana"/>
                <a:cs typeface="Verdana"/>
              </a:rPr>
              <a:t>analysis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332C2C"/>
                </a:solidFill>
                <a:latin typeface="Verdana"/>
                <a:cs typeface="Verdana"/>
              </a:rPr>
              <a:t>explores</a:t>
            </a:r>
            <a:r>
              <a:rPr sz="27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regional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variations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sz="2750" spc="-9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65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p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ss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85" dirty="0">
                <a:solidFill>
                  <a:srgbClr val="332C2C"/>
                </a:solidFill>
                <a:latin typeface="Verdana"/>
                <a:cs typeface="Verdana"/>
              </a:rPr>
              <a:t>W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190" dirty="0">
                <a:solidFill>
                  <a:srgbClr val="332C2C"/>
                </a:solidFill>
                <a:latin typeface="Verdana"/>
                <a:cs typeface="Verdana"/>
              </a:rPr>
              <a:t>x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240" dirty="0">
                <a:solidFill>
                  <a:srgbClr val="332C2C"/>
                </a:solidFill>
                <a:latin typeface="Verdana"/>
                <a:cs typeface="Verdana"/>
              </a:rPr>
              <a:t>m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25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1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w  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sentiments </a:t>
            </a:r>
            <a:r>
              <a:rPr sz="2750" spc="-5" dirty="0">
                <a:solidFill>
                  <a:srgbClr val="332C2C"/>
                </a:solidFill>
                <a:latin typeface="Verdana"/>
                <a:cs typeface="Verdana"/>
              </a:rPr>
              <a:t>differ </a:t>
            </a:r>
            <a:r>
              <a:rPr sz="2750" spc="-30" dirty="0">
                <a:solidFill>
                  <a:srgbClr val="332C2C"/>
                </a:solidFill>
                <a:latin typeface="Verdana"/>
                <a:cs typeface="Verdana"/>
              </a:rPr>
              <a:t>across 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countries </a:t>
            </a:r>
            <a:r>
              <a:rPr sz="2750" spc="80" dirty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2750" spc="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,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20" dirty="0">
                <a:solidFill>
                  <a:srgbClr val="332C2C"/>
                </a:solidFill>
                <a:latin typeface="Verdana"/>
                <a:cs typeface="Verdana"/>
              </a:rPr>
              <a:t>e</a:t>
            </a:r>
            <a:r>
              <a:rPr sz="2750" spc="145" dirty="0">
                <a:solidFill>
                  <a:srgbClr val="332C2C"/>
                </a:solidFill>
                <a:latin typeface="Verdana"/>
                <a:cs typeface="Verdana"/>
              </a:rPr>
              <a:t>dd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70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li</a:t>
            </a:r>
            <a:r>
              <a:rPr sz="2750" spc="165" dirty="0">
                <a:solidFill>
                  <a:srgbClr val="332C2C"/>
                </a:solidFill>
                <a:latin typeface="Verdana"/>
                <a:cs typeface="Verdana"/>
              </a:rPr>
              <a:t>g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h</a:t>
            </a:r>
            <a:r>
              <a:rPr sz="2750" spc="35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120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11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10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3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u</a:t>
            </a:r>
            <a:r>
              <a:rPr sz="2750" spc="-20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14" dirty="0">
                <a:solidFill>
                  <a:srgbClr val="332C2C"/>
                </a:solidFill>
                <a:latin typeface="Verdana"/>
                <a:cs typeface="Verdana"/>
              </a:rPr>
              <a:t>n</a:t>
            </a:r>
            <a:r>
              <a:rPr sz="2750" spc="105" dirty="0">
                <a:solidFill>
                  <a:srgbClr val="332C2C"/>
                </a:solidFill>
                <a:latin typeface="Verdana"/>
                <a:cs typeface="Verdana"/>
              </a:rPr>
              <a:t>d  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9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i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-15" dirty="0">
                <a:solidFill>
                  <a:srgbClr val="332C2C"/>
                </a:solidFill>
                <a:latin typeface="Verdana"/>
                <a:cs typeface="Verdana"/>
              </a:rPr>
              <a:t>l</a:t>
            </a:r>
            <a:r>
              <a:rPr sz="27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2750" spc="-65" dirty="0">
                <a:solidFill>
                  <a:srgbClr val="332C2C"/>
                </a:solidFill>
                <a:latin typeface="Verdana"/>
                <a:cs typeface="Verdana"/>
              </a:rPr>
              <a:t>f</a:t>
            </a:r>
            <a:r>
              <a:rPr sz="2750" spc="-35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2750" spc="130" dirty="0">
                <a:solidFill>
                  <a:srgbClr val="332C2C"/>
                </a:solidFill>
                <a:latin typeface="Verdana"/>
                <a:cs typeface="Verdana"/>
              </a:rPr>
              <a:t>c</a:t>
            </a:r>
            <a:r>
              <a:rPr sz="2750" spc="-20" dirty="0">
                <a:solidFill>
                  <a:srgbClr val="332C2C"/>
                </a:solidFill>
                <a:latin typeface="Verdana"/>
                <a:cs typeface="Verdana"/>
              </a:rPr>
              <a:t>t</a:t>
            </a:r>
            <a:r>
              <a:rPr sz="2750" spc="50" dirty="0">
                <a:solidFill>
                  <a:srgbClr val="332C2C"/>
                </a:solidFill>
                <a:latin typeface="Verdana"/>
                <a:cs typeface="Verdana"/>
              </a:rPr>
              <a:t>o</a:t>
            </a:r>
            <a:r>
              <a:rPr sz="2750" spc="-80" dirty="0">
                <a:solidFill>
                  <a:srgbClr val="332C2C"/>
                </a:solidFill>
                <a:latin typeface="Verdana"/>
                <a:cs typeface="Verdana"/>
              </a:rPr>
              <a:t>r</a:t>
            </a:r>
            <a:r>
              <a:rPr sz="2750" spc="-95" dirty="0">
                <a:solidFill>
                  <a:srgbClr val="332C2C"/>
                </a:solidFill>
                <a:latin typeface="Verdana"/>
                <a:cs typeface="Verdana"/>
              </a:rPr>
              <a:t>s</a:t>
            </a:r>
            <a:r>
              <a:rPr sz="2750" spc="-4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379452" y="1429499"/>
            <a:ext cx="7531100" cy="92836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900" spc="-25" dirty="0">
                <a:latin typeface="Cambria"/>
                <a:cs typeface="Cambria"/>
              </a:rPr>
              <a:t>Geographical</a:t>
            </a:r>
            <a:r>
              <a:rPr sz="5900" spc="-220" dirty="0">
                <a:latin typeface="Cambria"/>
                <a:cs typeface="Cambria"/>
              </a:rPr>
              <a:t> </a:t>
            </a:r>
            <a:r>
              <a:rPr sz="5900" spc="-95" dirty="0">
                <a:latin typeface="Cambria"/>
                <a:cs typeface="Cambria"/>
              </a:rPr>
              <a:t>Variations</a:t>
            </a:r>
            <a:endParaRPr sz="5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489"/>
              </a:spcBef>
            </a:pPr>
            <a:r>
              <a:rPr spc="114" dirty="0"/>
              <a:t>We </a:t>
            </a:r>
            <a:r>
              <a:rPr spc="-5" dirty="0"/>
              <a:t>investigate </a:t>
            </a:r>
            <a:r>
              <a:rPr spc="60" dirty="0"/>
              <a:t>the </a:t>
            </a:r>
            <a:r>
              <a:rPr spc="5" dirty="0"/>
              <a:t>correlation </a:t>
            </a:r>
            <a:r>
              <a:rPr spc="70" dirty="0"/>
              <a:t>between </a:t>
            </a:r>
            <a:r>
              <a:rPr spc="55" dirty="0"/>
              <a:t>sentiment </a:t>
            </a:r>
            <a:r>
              <a:rPr spc="-20" dirty="0"/>
              <a:t>expression </a:t>
            </a:r>
            <a:r>
              <a:rPr spc="85" dirty="0"/>
              <a:t>and </a:t>
            </a:r>
            <a:r>
              <a:rPr spc="65" dirty="0"/>
              <a:t>mental </a:t>
            </a:r>
            <a:r>
              <a:rPr spc="35" dirty="0"/>
              <a:t>health </a:t>
            </a:r>
            <a:r>
              <a:rPr spc="-1095" dirty="0"/>
              <a:t> </a:t>
            </a:r>
            <a:r>
              <a:rPr spc="-30" dirty="0"/>
              <a:t>indicators.</a:t>
            </a:r>
            <a:r>
              <a:rPr spc="-280" dirty="0"/>
              <a:t> </a:t>
            </a:r>
            <a:r>
              <a:rPr spc="-35" dirty="0"/>
              <a:t>This</a:t>
            </a:r>
            <a:r>
              <a:rPr spc="-280" dirty="0"/>
              <a:t> </a:t>
            </a:r>
            <a:r>
              <a:rPr spc="20" dirty="0"/>
              <a:t>sheds</a:t>
            </a:r>
            <a:r>
              <a:rPr spc="-280" dirty="0"/>
              <a:t> </a:t>
            </a:r>
            <a:r>
              <a:rPr spc="60" dirty="0"/>
              <a:t>light</a:t>
            </a:r>
            <a:r>
              <a:rPr spc="-280" dirty="0"/>
              <a:t> </a:t>
            </a:r>
            <a:r>
              <a:rPr spc="95" dirty="0"/>
              <a:t>on</a:t>
            </a:r>
            <a:r>
              <a:rPr spc="-280" dirty="0"/>
              <a:t> </a:t>
            </a:r>
            <a:r>
              <a:rPr spc="60" dirty="0"/>
              <a:t>the</a:t>
            </a:r>
            <a:r>
              <a:rPr spc="-280" dirty="0"/>
              <a:t> </a:t>
            </a:r>
            <a:r>
              <a:rPr spc="55" dirty="0"/>
              <a:t>emotional</a:t>
            </a:r>
            <a:r>
              <a:rPr spc="-275" dirty="0"/>
              <a:t> </a:t>
            </a:r>
            <a:r>
              <a:rPr spc="-5" dirty="0"/>
              <a:t>toll</a:t>
            </a:r>
            <a:r>
              <a:rPr spc="-280" dirty="0"/>
              <a:t> </a:t>
            </a:r>
            <a:r>
              <a:rPr spc="5" dirty="0"/>
              <a:t>of</a:t>
            </a:r>
            <a:r>
              <a:rPr spc="-280" dirty="0"/>
              <a:t> </a:t>
            </a:r>
            <a:r>
              <a:rPr spc="60" dirty="0"/>
              <a:t>the</a:t>
            </a:r>
            <a:r>
              <a:rPr spc="-280" dirty="0"/>
              <a:t> </a:t>
            </a:r>
            <a:r>
              <a:rPr spc="100" dirty="0"/>
              <a:t>pandemic</a:t>
            </a:r>
            <a:r>
              <a:rPr spc="-280" dirty="0"/>
              <a:t> </a:t>
            </a:r>
            <a:r>
              <a:rPr spc="85" dirty="0"/>
              <a:t>and</a:t>
            </a:r>
            <a:r>
              <a:rPr spc="-280" dirty="0"/>
              <a:t> </a:t>
            </a:r>
            <a:r>
              <a:rPr spc="-35" dirty="0"/>
              <a:t>its</a:t>
            </a:r>
            <a:r>
              <a:rPr spc="-280" dirty="0"/>
              <a:t> </a:t>
            </a:r>
            <a:r>
              <a:rPr dirty="0"/>
              <a:t>effects</a:t>
            </a:r>
            <a:r>
              <a:rPr spc="-275" dirty="0"/>
              <a:t> </a:t>
            </a:r>
            <a:r>
              <a:rPr spc="95" dirty="0"/>
              <a:t>on </a:t>
            </a:r>
            <a:r>
              <a:rPr spc="-1095" dirty="0"/>
              <a:t> </a:t>
            </a:r>
            <a:r>
              <a:rPr spc="90" dirty="0"/>
              <a:t>public</a:t>
            </a:r>
            <a:r>
              <a:rPr spc="-290" dirty="0"/>
              <a:t> </a:t>
            </a:r>
            <a:r>
              <a:rPr spc="-10" dirty="0"/>
              <a:t>well-being.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423</Words>
  <Application>Microsoft Office PowerPoint</Application>
  <PresentationFormat>Custom</PresentationFormat>
  <Paragraphs>31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Equity</vt:lpstr>
      <vt:lpstr>Slide 1</vt:lpstr>
      <vt:lpstr>Analyzing Sentiments: Unveiling  the Impact of Coronavirus Tweets</vt:lpstr>
      <vt:lpstr>Introduction</vt:lpstr>
      <vt:lpstr>Sentiment analysis is the process of identifying and categorizing opinions  expressed in text data. It involves assessing the emotional tone and subjective  information conveyed in the tweets.</vt:lpstr>
      <vt:lpstr>Data Collection</vt:lpstr>
      <vt:lpstr>Methodology</vt:lpstr>
      <vt:lpstr>Trends in Sentiments</vt:lpstr>
      <vt:lpstr>Geographical Variations</vt:lpstr>
      <vt:lpstr>We investigate the correlation between sentiment expression and mental health  indicators. This sheds light on the emotional toll of the pandemic and its effects on  public well-being.</vt:lpstr>
      <vt:lpstr>Engagement and Inﬂuence</vt:lpstr>
      <vt:lpstr>Public Response to Interventions</vt:lpstr>
      <vt:lpstr>Future Implications</vt:lpstr>
      <vt:lpstr>Recommendations for Communication</vt:lpstr>
      <vt:lpstr>Conclusion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CAM LAB 11</dc:creator>
  <cp:lastModifiedBy>CAM LAB 11</cp:lastModifiedBy>
  <cp:revision>4</cp:revision>
  <dcterms:created xsi:type="dcterms:W3CDTF">2024-04-05T09:31:31Z</dcterms:created>
  <dcterms:modified xsi:type="dcterms:W3CDTF">2024-04-05T10:00:29Z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2024-04-05T00:00:00Z</vt:filetime>
  </property>
</Properties>
</file>